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525" r:id="rId2"/>
    <p:sldId id="258" r:id="rId3"/>
    <p:sldId id="417" r:id="rId4"/>
    <p:sldId id="271" r:id="rId5"/>
    <p:sldId id="432" r:id="rId6"/>
    <p:sldId id="433" r:id="rId7"/>
    <p:sldId id="434" r:id="rId8"/>
    <p:sldId id="435" r:id="rId9"/>
    <p:sldId id="436" r:id="rId10"/>
    <p:sldId id="528" r:id="rId11"/>
    <p:sldId id="527" r:id="rId12"/>
    <p:sldId id="526" r:id="rId13"/>
    <p:sldId id="437" r:id="rId14"/>
    <p:sldId id="438" r:id="rId15"/>
    <p:sldId id="449" r:id="rId16"/>
    <p:sldId id="450" r:id="rId17"/>
    <p:sldId id="505" r:id="rId18"/>
    <p:sldId id="508" r:id="rId19"/>
    <p:sldId id="506" r:id="rId20"/>
    <p:sldId id="507" r:id="rId21"/>
    <p:sldId id="509" r:id="rId22"/>
    <p:sldId id="457" r:id="rId23"/>
    <p:sldId id="458" r:id="rId24"/>
    <p:sldId id="511" r:id="rId25"/>
    <p:sldId id="514" r:id="rId26"/>
    <p:sldId id="519" r:id="rId27"/>
    <p:sldId id="521" r:id="rId28"/>
    <p:sldId id="473" r:id="rId29"/>
    <p:sldId id="504" r:id="rId30"/>
    <p:sldId id="478" r:id="rId31"/>
    <p:sldId id="481" r:id="rId32"/>
    <p:sldId id="482" r:id="rId33"/>
    <p:sldId id="483" r:id="rId34"/>
    <p:sldId id="484" r:id="rId35"/>
    <p:sldId id="486" r:id="rId36"/>
    <p:sldId id="488" r:id="rId37"/>
    <p:sldId id="489" r:id="rId38"/>
    <p:sldId id="490" r:id="rId39"/>
    <p:sldId id="491" r:id="rId40"/>
    <p:sldId id="493" r:id="rId41"/>
    <p:sldId id="494" r:id="rId42"/>
    <p:sldId id="495" r:id="rId43"/>
    <p:sldId id="497" r:id="rId44"/>
    <p:sldId id="499" r:id="rId45"/>
    <p:sldId id="500" r:id="rId46"/>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B"/>
    <a:srgbClr val="D8117D"/>
    <a:srgbClr val="FFFFFF"/>
    <a:srgbClr val="FFB38F"/>
    <a:srgbClr val="CC6528"/>
    <a:srgbClr val="FFE1D2"/>
    <a:srgbClr val="FDB392"/>
    <a:srgbClr val="FDF1CC"/>
    <a:srgbClr val="F8DA85"/>
    <a:srgbClr val="FAE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86443"/>
  </p:normalViewPr>
  <p:slideViewPr>
    <p:cSldViewPr snapToGrid="0" snapToObjects="1">
      <p:cViewPr varScale="1">
        <p:scale>
          <a:sx n="60" d="100"/>
          <a:sy n="60" d="100"/>
        </p:scale>
        <p:origin x="1902" y="72"/>
      </p:cViewPr>
      <p:guideLst>
        <p:guide pos="2880"/>
        <p:guide orient="horz" pos="3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1" d="100"/>
          <a:sy n="141" d="100"/>
        </p:scale>
        <p:origin x="480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3/28/2023</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3/28/2023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fastfa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Hello, my name is &lt;name&gt;. Thank you for the opportunity to talk with you today about the basics of Medicare.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For many, Medicare is like a new language. It starts with learning words and putting them together into sentences. Gradually you become more fluent.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At UnitedHealthcare, we try to simplify this process through our Medicare Made Clear program. We hope you’ll walk away today with a new vocabulary and a clear understanding of what Medicare is, how it works and, most importantly, how it could work for you.</a:t>
            </a:r>
          </a:p>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dirty="0"/>
          </a:p>
        </p:txBody>
      </p:sp>
    </p:spTree>
    <p:extLst>
      <p:ext uri="{BB962C8B-B14F-4D97-AF65-F5344CB8AC3E}">
        <p14:creationId xmlns:p14="http://schemas.microsoft.com/office/powerpoint/2010/main" val="21734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If you plan to work past age 65, your Medicare decisions may be different. In fact, you may be able to delay Medicare enrollment altogether.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This is generally an option for people who work for an employer with 20 or more employees and have employer health coverage that is considered “creditable” by Medicare. Specifically, your plan’s prescription drug coverage must be as good as or better than Medicare Part D.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People who have health coverage from an employer with fewer than 20 employees must enroll at age 65 or they could face late enrollment penalties.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But what about if your health insurance is through your spouse? Well, in this case you may be able to delay or you may still need to enroll at age 65, even if the spouse’s employer has 20 or more employees. This is because employers can have their own rules for covered dependents. Some employers require covered dependents of Medicare age (age 65) to enroll in Medicare in order to remain covered by the employer plan. You can ask the employer’s benefits administrator to learn about your options for this situation. </a:t>
            </a:r>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dirty="0"/>
          </a:p>
        </p:txBody>
      </p:sp>
    </p:spTree>
    <p:extLst>
      <p:ext uri="{BB962C8B-B14F-4D97-AF65-F5344CB8AC3E}">
        <p14:creationId xmlns:p14="http://schemas.microsoft.com/office/powerpoint/2010/main" val="325323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There are some important things to know about getting Medicare when you continue to work.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First off, Medicare and your employer insurance can work together. Medicare will typically be secondary to your employer insurance until you leave your employer or lose the employer insurance, whichever happens first. Then Medicare will become primary.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Second, if you take any part of Medicare, you will no longer be able to contribute to a health savings account. Think carefully about this if you’re eligible to delay Medicare enrollment and are going to keep working. Medicare Part A may seem like a great idea to go ahead and get even if you keep working because for most people it’s premium-free, but if you want to keep contributing to your HSA, it may not be the right fit.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Finally, Medicare will not cover your spouse or children. If you decide to take Medicare and also opt to drop your employer coverage, you’ll want to talk with your employer’s benefits administrator to understand what options they may offer for spouse/children. For example, some employers may offer COBRA. Make sure you know what dropping your employer coverage for Medicare only means for your family. </a:t>
            </a:r>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dirty="0"/>
          </a:p>
        </p:txBody>
      </p:sp>
    </p:spTree>
    <p:extLst>
      <p:ext uri="{BB962C8B-B14F-4D97-AF65-F5344CB8AC3E}">
        <p14:creationId xmlns:p14="http://schemas.microsoft.com/office/powerpoint/2010/main" val="28202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Arial" charset="0"/>
                <a:cs typeface="Arial" panose="020B0604020202020204" pitchFamily="34" charset="0"/>
              </a:rPr>
              <a:t>Let’s move on to what Medicare covers. </a:t>
            </a:r>
          </a:p>
          <a:p>
            <a:r>
              <a:rPr lang="en-US" sz="1000" kern="1200" dirty="0">
                <a:solidFill>
                  <a:schemeClr val="tx1"/>
                </a:solidFill>
                <a:effectLst/>
                <a:latin typeface="Arial" panose="020B0604020202020204" pitchFamily="34" charset="0"/>
                <a:ea typeface="Arial"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Arial" charset="0"/>
                <a:cs typeface="Arial" panose="020B0604020202020204" pitchFamily="34" charset="0"/>
              </a:rPr>
              <a:t>You may have heard about the different parts of Medicare: A, B, C and D. First we’ll explain Medicare Part A and Part B. Then we’ll explain the private Medicare </a:t>
            </a:r>
            <a:r>
              <a:rPr lang="en-US" sz="1000" dirty="0">
                <a:latin typeface="Arial" panose="020B0604020202020204" pitchFamily="34" charset="0"/>
                <a:ea typeface="Arial" charset="0"/>
                <a:cs typeface="Arial" panose="020B0604020202020204" pitchFamily="34" charset="0"/>
              </a:rPr>
              <a:t>and Medicare-related </a:t>
            </a:r>
            <a:r>
              <a:rPr lang="en-US" sz="1000" kern="1200" dirty="0">
                <a:solidFill>
                  <a:schemeClr val="tx1"/>
                </a:solidFill>
                <a:effectLst/>
                <a:latin typeface="Arial" panose="020B0604020202020204" pitchFamily="34" charset="0"/>
                <a:ea typeface="Arial" charset="0"/>
                <a:cs typeface="Arial" panose="020B0604020202020204" pitchFamily="34" charset="0"/>
              </a:rPr>
              <a:t>coverage options – Medicare Advantage (Part C), </a:t>
            </a:r>
            <a:r>
              <a:rPr lang="en-US" sz="1000" kern="1200" dirty="0">
                <a:solidFill>
                  <a:schemeClr val="tx1"/>
                </a:solidFill>
                <a:effectLst/>
                <a:latin typeface="Arial" panose="020B0604020202020204" pitchFamily="34" charset="0"/>
                <a:cs typeface="Arial" panose="020B0604020202020204" pitchFamily="34" charset="0"/>
              </a:rPr>
              <a:t>Part D </a:t>
            </a:r>
            <a:r>
              <a:rPr lang="en-US" sz="1000" kern="1200" dirty="0">
                <a:solidFill>
                  <a:schemeClr val="tx1"/>
                </a:solidFill>
                <a:effectLst/>
                <a:latin typeface="Arial" panose="020B0604020202020204" pitchFamily="34" charset="0"/>
                <a:ea typeface="Arial" charset="0"/>
                <a:cs typeface="Arial" panose="020B0604020202020204" pitchFamily="34" charset="0"/>
              </a:rPr>
              <a:t>prescription drug coverage and Medicare supplement insurance, or Medigap. </a:t>
            </a:r>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dirty="0"/>
          </a:p>
        </p:txBody>
      </p:sp>
    </p:spTree>
    <p:extLst>
      <p:ext uri="{BB962C8B-B14F-4D97-AF65-F5344CB8AC3E}">
        <p14:creationId xmlns:p14="http://schemas.microsoft.com/office/powerpoint/2010/main" val="213428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Part A, hospital insurance, covers services provided during an inpatient hospital stay. Most covered services are listed here. This includes your room, your meals, and nursing and other services.</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One important thing you may notice missing from the list is doctor services. That’s because doctor services are covered by Part B, even when you’re in the hospital.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Another thing to point out is that if you want a TV or phone in your room, you may have to pay for it. Part A doesn’t cover these items. It also doesn’t cover custodial care, which is care that helps with daily life activities like eating and bathing.</a:t>
            </a:r>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dirty="0"/>
          </a:p>
        </p:txBody>
      </p:sp>
    </p:spTree>
    <p:extLst>
      <p:ext uri="{BB962C8B-B14F-4D97-AF65-F5344CB8AC3E}">
        <p14:creationId xmlns:p14="http://schemas.microsoft.com/office/powerpoint/2010/main" val="419329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Here are some additional important facts about Part A. </a:t>
            </a:r>
          </a:p>
          <a:p>
            <a:r>
              <a:rPr lang="en-US" sz="100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Part A has a premium but few </a:t>
            </a:r>
            <a:r>
              <a:rPr lang="en-US" sz="1000" b="0" i="0" u="none" kern="1200" dirty="0">
                <a:solidFill>
                  <a:schemeClr val="tx1"/>
                </a:solidFill>
                <a:effectLst/>
                <a:latin typeface="Arial" charset="0"/>
                <a:ea typeface="Arial" charset="0"/>
                <a:cs typeface="Arial" charset="0"/>
              </a:rPr>
              <a:t>people </a:t>
            </a:r>
            <a:r>
              <a:rPr lang="en-US" sz="1000" b="0" i="0" kern="1200" dirty="0">
                <a:solidFill>
                  <a:schemeClr val="tx1"/>
                </a:solidFill>
                <a:effectLst/>
                <a:latin typeface="Arial" charset="0"/>
                <a:ea typeface="Arial" charset="0"/>
                <a:cs typeface="Arial" charset="0"/>
              </a:rPr>
              <a:t>pay it. Remember the FICA payroll tax? If you </a:t>
            </a:r>
            <a:r>
              <a:rPr lang="en-US" sz="1000" dirty="0">
                <a:latin typeface="Arial" charset="0"/>
                <a:ea typeface="Arial" charset="0"/>
                <a:cs typeface="Arial" charset="0"/>
              </a:rPr>
              <a:t>or your spouse </a:t>
            </a:r>
            <a:r>
              <a:rPr lang="en-US" sz="1000" b="0" i="0" kern="1200" dirty="0">
                <a:solidFill>
                  <a:schemeClr val="tx1"/>
                </a:solidFill>
                <a:effectLst/>
                <a:latin typeface="Arial" charset="0"/>
                <a:ea typeface="Arial" charset="0"/>
                <a:cs typeface="Arial" charset="0"/>
              </a:rPr>
              <a:t>paid that for 10 or more years, you get Part A premium free. </a:t>
            </a:r>
          </a:p>
          <a:p>
            <a:r>
              <a:rPr lang="en-US" sz="1000" b="0" i="0" kern="1200" dirty="0">
                <a:solidFill>
                  <a:schemeClr val="tx1"/>
                </a:solidFill>
                <a:effectLst/>
                <a:latin typeface="Arial" charset="0"/>
                <a:ea typeface="Arial" charset="0"/>
                <a:cs typeface="Arial" charset="0"/>
              </a:rPr>
              <a:t> </a:t>
            </a:r>
          </a:p>
          <a:p>
            <a:r>
              <a:rPr lang="en-US" sz="1000" b="0" i="0" u="none" kern="1200" dirty="0">
                <a:solidFill>
                  <a:schemeClr val="tx1"/>
                </a:solidFill>
                <a:effectLst/>
                <a:latin typeface="Arial" charset="0"/>
                <a:ea typeface="Arial" charset="0"/>
                <a:cs typeface="Arial" charset="0"/>
              </a:rPr>
              <a:t>Y</a:t>
            </a:r>
            <a:r>
              <a:rPr lang="en-US" sz="1000" b="0" i="0" kern="1200" dirty="0">
                <a:solidFill>
                  <a:schemeClr val="tx1"/>
                </a:solidFill>
                <a:effectLst/>
                <a:latin typeface="Arial" charset="0"/>
                <a:ea typeface="Arial" charset="0"/>
                <a:cs typeface="Arial" charset="0"/>
              </a:rPr>
              <a:t>ou can’t be denied Part A coverage, regardless of your health or financial status. And you’re covered at any hospital in the country that accepts Medicare.</a:t>
            </a:r>
          </a:p>
          <a:p>
            <a:r>
              <a:rPr lang="en-US" sz="1000" b="0" i="0" kern="1200" dirty="0">
                <a:solidFill>
                  <a:schemeClr val="tx1"/>
                </a:solidFill>
                <a:effectLst/>
                <a:latin typeface="Arial" charset="0"/>
                <a:ea typeface="Arial" charset="0"/>
                <a:cs typeface="Arial" charset="0"/>
              </a:rPr>
              <a:t> </a:t>
            </a:r>
          </a:p>
          <a:p>
            <a:r>
              <a:rPr lang="en-US" sz="1000" b="0" i="0" u="none" kern="1200" dirty="0">
                <a:solidFill>
                  <a:schemeClr val="tx1"/>
                </a:solidFill>
                <a:effectLst/>
                <a:latin typeface="Arial" charset="0"/>
                <a:ea typeface="Arial" charset="0"/>
                <a:cs typeface="Arial" charset="0"/>
              </a:rPr>
              <a:t>Finally, </a:t>
            </a:r>
            <a:r>
              <a:rPr lang="en-US" sz="1000" b="0" i="0" kern="1200" dirty="0">
                <a:solidFill>
                  <a:schemeClr val="tx1"/>
                </a:solidFill>
                <a:effectLst/>
                <a:latin typeface="Arial" charset="0"/>
                <a:ea typeface="Arial" charset="0"/>
                <a:cs typeface="Arial" charset="0"/>
              </a:rPr>
              <a:t>you need to know a</a:t>
            </a:r>
            <a:r>
              <a:rPr lang="en-US" sz="1000" b="0" i="0" kern="1200" baseline="0" dirty="0">
                <a:solidFill>
                  <a:schemeClr val="tx1"/>
                </a:solidFill>
                <a:effectLst/>
                <a:latin typeface="Arial" charset="0"/>
                <a:ea typeface="Arial" charset="0"/>
                <a:cs typeface="Arial" charset="0"/>
              </a:rPr>
              <a:t> </a:t>
            </a:r>
            <a:r>
              <a:rPr lang="en-US" sz="1000" b="0" i="0" u="none" kern="1200" dirty="0">
                <a:solidFill>
                  <a:schemeClr val="tx1"/>
                </a:solidFill>
                <a:effectLst/>
                <a:latin typeface="Arial" charset="0"/>
                <a:ea typeface="Arial" charset="0"/>
                <a:cs typeface="Arial" charset="0"/>
              </a:rPr>
              <a:t>few terms to </a:t>
            </a:r>
            <a:r>
              <a:rPr lang="en-US" sz="1000" b="0" i="0" kern="1200" dirty="0">
                <a:solidFill>
                  <a:schemeClr val="tx1"/>
                </a:solidFill>
                <a:effectLst/>
                <a:latin typeface="Arial" charset="0"/>
                <a:ea typeface="Arial" charset="0"/>
                <a:cs typeface="Arial" charset="0"/>
              </a:rPr>
              <a:t>understand Part A benefits. </a:t>
            </a:r>
          </a:p>
          <a:p>
            <a:r>
              <a:rPr lang="en-US" sz="1000" b="0" i="0" kern="1200" dirty="0">
                <a:solidFill>
                  <a:schemeClr val="tx1"/>
                </a:solidFill>
                <a:effectLst/>
                <a:latin typeface="Arial" charset="0"/>
                <a:ea typeface="Arial" charset="0"/>
                <a:cs typeface="Arial" charset="0"/>
              </a:rPr>
              <a:t> </a:t>
            </a:r>
          </a:p>
          <a:p>
            <a:pPr marL="274320" lvl="1" indent="-182880">
              <a:buFont typeface="Arial" charset="0"/>
              <a:buChar char="•"/>
            </a:pPr>
            <a:r>
              <a:rPr lang="en-US" sz="1000" b="0" i="0" kern="1200" dirty="0">
                <a:solidFill>
                  <a:schemeClr val="tx1"/>
                </a:solidFill>
                <a:effectLst/>
                <a:latin typeface="Arial" charset="0"/>
                <a:ea typeface="Arial" charset="0"/>
                <a:cs typeface="Arial" charset="0"/>
              </a:rPr>
              <a:t>Part A coverage and costs are based on </a:t>
            </a:r>
            <a:r>
              <a:rPr lang="en-US" sz="1000" b="1" i="0" kern="1200" dirty="0">
                <a:solidFill>
                  <a:schemeClr val="tx1"/>
                </a:solidFill>
                <a:effectLst/>
                <a:latin typeface="Arial" charset="0"/>
                <a:ea typeface="Arial" charset="0"/>
                <a:cs typeface="Arial" charset="0"/>
              </a:rPr>
              <a:t>benefit periods</a:t>
            </a:r>
            <a:r>
              <a:rPr lang="en-US" sz="1000" b="0" i="0" kern="1200" dirty="0">
                <a:solidFill>
                  <a:schemeClr val="tx1"/>
                </a:solidFill>
                <a:effectLst/>
                <a:latin typeface="Arial" charset="0"/>
                <a:ea typeface="Arial" charset="0"/>
                <a:cs typeface="Arial" charset="0"/>
              </a:rPr>
              <a:t>. A benefit period begins the day you </a:t>
            </a:r>
            <a:r>
              <a:rPr lang="en-US" sz="1000" b="0" i="0" u="none" kern="1200" dirty="0">
                <a:solidFill>
                  <a:schemeClr val="tx1"/>
                </a:solidFill>
                <a:effectLst/>
                <a:latin typeface="Arial" charset="0"/>
                <a:ea typeface="Arial" charset="0"/>
                <a:cs typeface="Arial" charset="0"/>
              </a:rPr>
              <a:t>are admitted to </a:t>
            </a:r>
            <a:r>
              <a:rPr lang="en-US" sz="1000" b="0" i="0" kern="1200" dirty="0">
                <a:solidFill>
                  <a:schemeClr val="tx1"/>
                </a:solidFill>
                <a:effectLst/>
                <a:latin typeface="Arial" charset="0"/>
                <a:ea typeface="Arial" charset="0"/>
                <a:cs typeface="Arial" charset="0"/>
              </a:rPr>
              <a:t>the hospital and ends after you’ve been out for 60 days in a row.</a:t>
            </a:r>
          </a:p>
          <a:p>
            <a:pPr marL="274320" lvl="0" indent="-182880">
              <a:buFont typeface="Arial" charset="0"/>
              <a:buChar char="•"/>
            </a:pPr>
            <a:endParaRPr lang="en-US" sz="1000" b="0" i="0" kern="1200" dirty="0">
              <a:solidFill>
                <a:schemeClr val="tx1"/>
              </a:solidFill>
              <a:effectLst/>
              <a:latin typeface="Arial" charset="0"/>
              <a:ea typeface="Arial" charset="0"/>
              <a:cs typeface="Arial" charset="0"/>
            </a:endParaRPr>
          </a:p>
          <a:p>
            <a:pPr marL="274320" lvl="1" indent="-182880">
              <a:buFont typeface="Arial" charset="0"/>
              <a:buChar char="•"/>
            </a:pPr>
            <a:r>
              <a:rPr lang="en-US" sz="1000" b="1" i="0" kern="1200" dirty="0">
                <a:solidFill>
                  <a:schemeClr val="tx1"/>
                </a:solidFill>
                <a:effectLst/>
                <a:latin typeface="Arial" charset="0"/>
                <a:ea typeface="Arial" charset="0"/>
                <a:cs typeface="Arial" charset="0"/>
              </a:rPr>
              <a:t>Observation status</a:t>
            </a:r>
            <a:r>
              <a:rPr lang="en-US" sz="1000" b="0" i="0" kern="1200" dirty="0">
                <a:solidFill>
                  <a:schemeClr val="tx1"/>
                </a:solidFill>
                <a:effectLst/>
                <a:latin typeface="Arial" charset="0"/>
                <a:ea typeface="Arial" charset="0"/>
                <a:cs typeface="Arial" charset="0"/>
              </a:rPr>
              <a:t> is another important term. Part A covers hospital stays when you are admitted as an inpatient by doctor’s orders</a:t>
            </a:r>
            <a:r>
              <a:rPr lang="en-US" sz="1000" b="0" i="0" u="none" kern="1200" dirty="0">
                <a:solidFill>
                  <a:schemeClr val="tx1"/>
                </a:solidFill>
                <a:effectLst/>
                <a:latin typeface="Arial" charset="0"/>
                <a:ea typeface="Arial" charset="0"/>
                <a:cs typeface="Arial" charset="0"/>
              </a:rPr>
              <a:t>, not if you're there</a:t>
            </a:r>
            <a:r>
              <a:rPr lang="en-US" sz="1000" b="0" i="0" u="none"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for observation, even if you stay overnight. Part B would pay some of these costs.</a:t>
            </a:r>
          </a:p>
          <a:p>
            <a:pPr marL="274320" lvl="0" indent="-182880">
              <a:buFont typeface="Arial" charset="0"/>
              <a:buChar char="•"/>
            </a:pPr>
            <a:endParaRPr lang="en-US" sz="1000" b="0" i="0" u="none" kern="1200" dirty="0">
              <a:solidFill>
                <a:schemeClr val="tx1"/>
              </a:solidFill>
              <a:effectLst/>
              <a:latin typeface="Arial" charset="0"/>
              <a:ea typeface="Arial" charset="0"/>
              <a:cs typeface="Arial" charset="0"/>
            </a:endParaRPr>
          </a:p>
          <a:p>
            <a:pPr marL="274320" lvl="1" indent="-182880">
              <a:buFont typeface="Arial" charset="0"/>
              <a:buChar char="•"/>
            </a:pPr>
            <a:r>
              <a:rPr lang="en-US" sz="1000" b="1" i="0" u="none" kern="1200" dirty="0">
                <a:solidFill>
                  <a:schemeClr val="tx1"/>
                </a:solidFill>
                <a:effectLst/>
                <a:latin typeface="Arial" charset="0"/>
                <a:ea typeface="Arial" charset="0"/>
                <a:cs typeface="Arial" charset="0"/>
              </a:rPr>
              <a:t>L</a:t>
            </a:r>
            <a:r>
              <a:rPr lang="en-US" sz="1000" b="1" i="0" kern="1200" dirty="0">
                <a:solidFill>
                  <a:schemeClr val="tx1"/>
                </a:solidFill>
                <a:effectLst/>
                <a:latin typeface="Arial" charset="0"/>
                <a:ea typeface="Arial" charset="0"/>
                <a:cs typeface="Arial" charset="0"/>
              </a:rPr>
              <a:t>ifetime reserve days</a:t>
            </a:r>
            <a:r>
              <a:rPr lang="en-US" sz="1000" b="0" i="0" kern="1200" dirty="0">
                <a:solidFill>
                  <a:schemeClr val="tx1"/>
                </a:solidFill>
                <a:effectLst/>
                <a:latin typeface="Arial" charset="0"/>
                <a:ea typeface="Arial" charset="0"/>
                <a:cs typeface="Arial" charset="0"/>
              </a:rPr>
              <a:t> are extra covered hospital days you can draw on if you are in the hospital longer than 90 days, the maximum length of stay covered in a benefit period. You get 60 lifetime reserve days. Each can be used only once, but they can be applied to different benefit periods.</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We’ll come back to these terms in a bit when we talk about costs.</a:t>
            </a:r>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dirty="0"/>
          </a:p>
        </p:txBody>
      </p:sp>
    </p:spTree>
    <p:extLst>
      <p:ext uri="{BB962C8B-B14F-4D97-AF65-F5344CB8AC3E}">
        <p14:creationId xmlns:p14="http://schemas.microsoft.com/office/powerpoint/2010/main" val="102780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sz="1000" kern="1200" dirty="0">
                <a:solidFill>
                  <a:schemeClr val="tx1"/>
                </a:solidFill>
                <a:effectLst/>
                <a:latin typeface="Arial" charset="0"/>
                <a:ea typeface="Arial" charset="0"/>
                <a:cs typeface="Arial" charset="0"/>
              </a:rPr>
              <a:t>Now let’s look at Part B, medical insurance.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The main covered services are listed here, including doctor visits, the tests or exams your doctor might order and other outpatient services. Also, as we just discussed, Part B covers doctor services when you’re in the hospital as well.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There are a couple of things to point out here.</a:t>
            </a:r>
          </a:p>
          <a:p>
            <a:r>
              <a:rPr lang="en-US" sz="1000" kern="1200" dirty="0">
                <a:solidFill>
                  <a:schemeClr val="tx1"/>
                </a:solidFill>
                <a:effectLst/>
                <a:latin typeface="Arial" charset="0"/>
                <a:ea typeface="Arial" charset="0"/>
                <a:cs typeface="Arial" charset="0"/>
              </a:rPr>
              <a:t> </a:t>
            </a:r>
          </a:p>
          <a:p>
            <a:pPr marL="274320" lvl="1" indent="-182880" defTabSz="914400">
              <a:buFont typeface="Arial" charset="0"/>
              <a:buChar char="•"/>
              <a:defRPr/>
            </a:pPr>
            <a:r>
              <a:rPr lang="en-US" sz="1000" kern="1200" dirty="0">
                <a:solidFill>
                  <a:schemeClr val="tx1"/>
                </a:solidFill>
                <a:effectLst/>
                <a:latin typeface="Arial" charset="0"/>
                <a:ea typeface="Arial" charset="0"/>
                <a:cs typeface="Arial" charset="0"/>
              </a:rPr>
              <a:t>First, the </a:t>
            </a:r>
            <a:r>
              <a:rPr lang="en-US" sz="1000" b="1" dirty="0">
                <a:latin typeface="Arial" charset="0"/>
                <a:ea typeface="Arial" charset="0"/>
                <a:cs typeface="Arial" charset="0"/>
              </a:rPr>
              <a:t>annual Medicare </a:t>
            </a:r>
            <a:r>
              <a:rPr lang="en-US" sz="1000" b="1" kern="1200" dirty="0">
                <a:solidFill>
                  <a:schemeClr val="tx1"/>
                </a:solidFill>
                <a:effectLst/>
                <a:latin typeface="Arial" charset="0"/>
                <a:ea typeface="Arial" charset="0"/>
                <a:cs typeface="Arial" charset="0"/>
              </a:rPr>
              <a:t>Wellness Visit</a:t>
            </a:r>
            <a:r>
              <a:rPr lang="en-US" sz="1000" kern="1200" dirty="0">
                <a:solidFill>
                  <a:schemeClr val="tx1"/>
                </a:solidFill>
                <a:effectLst/>
                <a:latin typeface="Arial" charset="0"/>
                <a:ea typeface="Arial" charset="0"/>
                <a:cs typeface="Arial" charset="0"/>
              </a:rPr>
              <a:t> is an opportunity to meet with your doctor to discuss your health status and goals – things that a regular visit may not provide time for. It’s covered 100%, with no copay, as long as it sticks to its purpose. If the discussion veers into current health problems, like a cough, for example, </a:t>
            </a:r>
            <a:r>
              <a:rPr lang="en-US" sz="1000" b="0" i="0" kern="1200" dirty="0">
                <a:solidFill>
                  <a:schemeClr val="tx1"/>
                </a:solidFill>
                <a:effectLst/>
                <a:latin typeface="Arial" charset="0"/>
                <a:ea typeface="Arial" charset="0"/>
                <a:cs typeface="Arial" charset="0"/>
              </a:rPr>
              <a:t>or if you receive additional services that are not part of the visit, like lab tests, procedures or certain other services, </a:t>
            </a:r>
            <a:r>
              <a:rPr lang="en-US" sz="1000" kern="1200" dirty="0">
                <a:solidFill>
                  <a:schemeClr val="tx1"/>
                </a:solidFill>
                <a:effectLst/>
                <a:latin typeface="Arial" charset="0"/>
                <a:ea typeface="Arial" charset="0"/>
                <a:cs typeface="Arial" charset="0"/>
              </a:rPr>
              <a:t>then there may be a cost. It’s good to know this ahead of time to prevent any surprises.</a:t>
            </a:r>
          </a:p>
          <a:p>
            <a:pPr marL="274320" marR="0" lvl="1" indent="-182880" algn="l" defTabSz="914400" rtl="0" eaLnBrk="1" fontAlgn="auto" latinLnBrk="0" hangingPunct="1">
              <a:lnSpc>
                <a:spcPct val="100000"/>
              </a:lnSpc>
              <a:spcBef>
                <a:spcPts val="0"/>
              </a:spcBef>
              <a:spcAft>
                <a:spcPts val="0"/>
              </a:spcAft>
              <a:buClrTx/>
              <a:buSzTx/>
              <a:buFont typeface="Arial" charset="0"/>
              <a:buChar char="•"/>
              <a:tabLst/>
              <a:defRPr/>
            </a:pPr>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The second thing to point out is about medical equipment (also called </a:t>
            </a:r>
            <a:r>
              <a:rPr lang="en-US" sz="1000" b="1" kern="1200" dirty="0">
                <a:solidFill>
                  <a:schemeClr val="tx1"/>
                </a:solidFill>
                <a:effectLst/>
                <a:latin typeface="Arial" charset="0"/>
                <a:ea typeface="Arial" charset="0"/>
                <a:cs typeface="Arial" charset="0"/>
              </a:rPr>
              <a:t>durable medical equipment</a:t>
            </a:r>
            <a:r>
              <a:rPr lang="en-US" sz="1000" kern="1200" dirty="0">
                <a:solidFill>
                  <a:schemeClr val="tx1"/>
                </a:solidFill>
                <a:effectLst/>
                <a:latin typeface="Arial" charset="0"/>
                <a:ea typeface="Arial" charset="0"/>
                <a:cs typeface="Arial" charset="0"/>
              </a:rPr>
              <a:t>, or DME). To be covered, the equipment needs to be medically necessary and prescribed by a doctor. It also needs to come from a supplier approved by Medicare. So, in most cases, you can’t just buy a walker somewhere and have Medicare pay for it. Talk to your doctor first.</a:t>
            </a:r>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dirty="0"/>
          </a:p>
        </p:txBody>
      </p:sp>
    </p:spTree>
    <p:extLst>
      <p:ext uri="{BB962C8B-B14F-4D97-AF65-F5344CB8AC3E}">
        <p14:creationId xmlns:p14="http://schemas.microsoft.com/office/powerpoint/2010/main" val="205467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Here are some additional important facts about Part B.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Part B has a monthly premium. If you’re receiving Social Security or Railroad Retirement Board benefits, the amount will be deducted from your check each month. Again, we’ll talk more about costs in a just a minute.</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Just as with Part A, you can’t be denied Part B coverage, regardless of your health or financial status. And you may see any provider in the country that accepts Medicare.</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Finally Part B charges a premium penalty for late enrollment, unless you qualify for a Special Enrollment Period. We’ll cover enrollment later in the presentation but some people, including those who work past age 65, may delay Part B enrollment without penalty.</a:t>
            </a:r>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dirty="0"/>
          </a:p>
        </p:txBody>
      </p:sp>
    </p:spTree>
    <p:extLst>
      <p:ext uri="{BB962C8B-B14F-4D97-AF65-F5344CB8AC3E}">
        <p14:creationId xmlns:p14="http://schemas.microsoft.com/office/powerpoint/2010/main" val="175729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62336"/>
          </a:xfrm>
        </p:spPr>
        <p:txBody>
          <a:bodyPr/>
          <a:lstStyle/>
          <a:p>
            <a:r>
              <a:rPr lang="en-US" sz="1000" kern="1200" dirty="0">
                <a:solidFill>
                  <a:schemeClr val="tx1"/>
                </a:solidFill>
                <a:effectLst/>
                <a:latin typeface="Arial" charset="0"/>
                <a:ea typeface="Arial" charset="0"/>
                <a:cs typeface="Arial" charset="0"/>
              </a:rPr>
              <a:t>So we’ve gone over what Original Medicare – Part A and Part B – covers. Now let’s look at what it doesn’t cover.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Many people are surprised to learn that they will have out-of-pocket costs, which could be significant depending on individual health care needs. Further, there is no out-of-pocket maximum – no financial protection – with Original Medicare. A serious illness or injury could create real financial stress.</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Another possible surprise is that Original Medicare does not cover prescription drugs, which can be a big expense as we get older.</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Other non-covered services include:</a:t>
            </a:r>
          </a:p>
          <a:p>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Routine dental, vision and hearing care as well as any corrective treatments</a:t>
            </a:r>
          </a:p>
          <a:p>
            <a:pPr marL="274320" lvl="1" indent="-182880">
              <a:buFont typeface="Arial" charset="0"/>
              <a:buChar char="•"/>
            </a:pPr>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Long-term care, such as in a nursing home</a:t>
            </a:r>
          </a:p>
          <a:p>
            <a:pPr marL="274320" lvl="1" indent="-182880">
              <a:buFont typeface="Arial" charset="0"/>
              <a:buChar char="•"/>
            </a:pPr>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Custodial care, which includes bathing, eating and dressing and may be called Activities of Daily Living (ADL)</a:t>
            </a:r>
          </a:p>
          <a:p>
            <a:pPr marL="274320" lvl="1" indent="-182880">
              <a:buFont typeface="Arial" charset="0"/>
              <a:buChar char="•"/>
            </a:pPr>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Care received outside the U.S. except in limited circumstances</a:t>
            </a:r>
          </a:p>
          <a:p>
            <a:pPr marL="0" lvl="0" indent="0">
              <a:buFont typeface="Arial" charset="0"/>
              <a:buNone/>
            </a:pPr>
            <a:endParaRPr lang="en-US" sz="1000" kern="1200" dirty="0">
              <a:solidFill>
                <a:schemeClr val="tx1"/>
              </a:solidFill>
              <a:effectLst/>
              <a:latin typeface="Arial" charset="0"/>
              <a:ea typeface="Arial" charset="0"/>
              <a:cs typeface="Arial" charset="0"/>
            </a:endParaRPr>
          </a:p>
          <a:p>
            <a:r>
              <a:rPr lang="en-US" sz="1000" kern="1200" dirty="0">
                <a:solidFill>
                  <a:schemeClr val="tx1"/>
                </a:solidFill>
                <a:effectLst/>
                <a:latin typeface="Arial" charset="0"/>
                <a:ea typeface="Arial" charset="0"/>
                <a:cs typeface="Arial" charset="0"/>
              </a:rPr>
              <a:t>The good news is that there are some options that may help with these non-covered </a:t>
            </a:r>
            <a:r>
              <a:rPr lang="en-US" sz="1000" dirty="0">
                <a:latin typeface="Arial" charset="0"/>
                <a:ea typeface="Arial" charset="0"/>
                <a:cs typeface="Arial" charset="0"/>
              </a:rPr>
              <a:t>items. Let's explore those now.</a:t>
            </a:r>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dirty="0"/>
          </a:p>
        </p:txBody>
      </p:sp>
    </p:spTree>
    <p:extLst>
      <p:ext uri="{BB962C8B-B14F-4D97-AF65-F5344CB8AC3E}">
        <p14:creationId xmlns:p14="http://schemas.microsoft.com/office/powerpoint/2010/main" val="51359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Even from these simple examples you can see that Original Medicare doesn’t cover everything, and that out-of-pocket costs for health care items and services could add up and take a bite out of your budget. </a:t>
            </a:r>
          </a:p>
          <a:p>
            <a:r>
              <a:rPr lang="en-US" sz="1000" kern="1200" dirty="0">
                <a:solidFill>
                  <a:schemeClr val="tx1"/>
                </a:solidFill>
                <a:effectLst/>
                <a:latin typeface="Arial" charset="0"/>
                <a:ea typeface="Arial" charset="0"/>
                <a:cs typeface="Arial" charset="0"/>
              </a:rPr>
              <a:t>The good news is that you have options for other coverage that can cover other key things like prescription drugs and that may help turn that budget bite into a nibble.</a:t>
            </a:r>
          </a:p>
          <a:p>
            <a:endParaRPr lang="en-US" sz="1000" kern="1200" dirty="0">
              <a:solidFill>
                <a:schemeClr val="tx1"/>
              </a:solidFill>
              <a:effectLst/>
              <a:latin typeface="Arial" charset="0"/>
              <a:ea typeface="Arial" charset="0"/>
              <a:cs typeface="Arial" charset="0"/>
            </a:endParaRPr>
          </a:p>
          <a:p>
            <a:r>
              <a:rPr lang="en-US" sz="1000" kern="1200" dirty="0">
                <a:solidFill>
                  <a:schemeClr val="tx1"/>
                </a:solidFill>
                <a:effectLst/>
                <a:latin typeface="Arial" charset="0"/>
                <a:ea typeface="Arial" charset="0"/>
                <a:cs typeface="Arial" charset="0"/>
              </a:rPr>
              <a:t>On that note, we are now ready to talk about what Medicare Part C, Part D and Medicare supplement insurance cover and how they may work when you’re deciding on what Medicare coverage to choose. </a:t>
            </a:r>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dirty="0"/>
          </a:p>
        </p:txBody>
      </p:sp>
    </p:spTree>
    <p:extLst>
      <p:ext uri="{BB962C8B-B14F-4D97-AF65-F5344CB8AC3E}">
        <p14:creationId xmlns:p14="http://schemas.microsoft.com/office/powerpoint/2010/main" val="327391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charset="0"/>
                <a:ea typeface="Arial" charset="0"/>
                <a:cs typeface="Arial" charset="0"/>
              </a:rPr>
              <a:t>Now we’re going to see how Part </a:t>
            </a:r>
            <a:r>
              <a:rPr lang="en-US" sz="1000" dirty="0">
                <a:latin typeface="Arial" charset="0"/>
                <a:ea typeface="Arial" charset="0"/>
                <a:cs typeface="Arial" charset="0"/>
              </a:rPr>
              <a:t>C (or Medicare Advantage)</a:t>
            </a:r>
            <a:r>
              <a:rPr lang="en-US" sz="1000" kern="1200" dirty="0">
                <a:solidFill>
                  <a:schemeClr val="tx1"/>
                </a:solidFill>
                <a:effectLst/>
                <a:latin typeface="Arial" charset="0"/>
                <a:ea typeface="Arial" charset="0"/>
                <a:cs typeface="Arial" charset="0"/>
              </a:rPr>
              <a:t>, Part D and Medicare supplement </a:t>
            </a:r>
            <a:r>
              <a:rPr lang="en-US" sz="1000" dirty="0">
                <a:latin typeface="Arial" charset="0"/>
                <a:ea typeface="Arial" charset="0"/>
                <a:cs typeface="Arial" charset="0"/>
              </a:rPr>
              <a:t>insurance (or Medigap) </a:t>
            </a:r>
            <a:r>
              <a:rPr lang="en-US" sz="1000" kern="1200" dirty="0">
                <a:solidFill>
                  <a:schemeClr val="tx1"/>
                </a:solidFill>
                <a:effectLst/>
                <a:latin typeface="Arial" charset="0"/>
                <a:ea typeface="Arial" charset="0"/>
                <a:cs typeface="Arial" charset="0"/>
              </a:rPr>
              <a:t>fit into the picture.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You have two options for more coverage. </a:t>
            </a:r>
          </a:p>
          <a:p>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Option 1 is to add Medicare supplement insurance and/or a Part D prescription drug plan to Original Medicare. Medicare supplement insurance will help pay some of the out-of-pocket costs not paid by Medicare Part A and B. Part D will cover prescription drugs. </a:t>
            </a:r>
          </a:p>
          <a:p>
            <a:pPr marL="274320" lvl="1" indent="-182880">
              <a:buFont typeface="Arial" charset="0"/>
              <a:buChar char="•"/>
            </a:pPr>
            <a:endParaRPr lang="en-US" sz="1000" kern="1200" dirty="0">
              <a:solidFill>
                <a:schemeClr val="tx1"/>
              </a:solidFill>
              <a:effectLst/>
              <a:latin typeface="Arial" charset="0"/>
              <a:ea typeface="Arial" charset="0"/>
              <a:cs typeface="Arial" charset="0"/>
            </a:endParaRPr>
          </a:p>
          <a:p>
            <a:pPr marL="274320" lvl="1" indent="-182880">
              <a:buFont typeface="Arial" charset="0"/>
              <a:buChar char="•"/>
            </a:pPr>
            <a:r>
              <a:rPr lang="en-US" sz="1000" kern="1200" dirty="0">
                <a:solidFill>
                  <a:schemeClr val="tx1"/>
                </a:solidFill>
                <a:effectLst/>
                <a:latin typeface="Arial" charset="0"/>
                <a:ea typeface="Arial" charset="0"/>
                <a:cs typeface="Arial" charset="0"/>
              </a:rPr>
              <a:t>Option 2 is to choose a Medicare Advantage plan (Part C). Most Medicare Advantage plans include drug coverage and additional benefits such as dental and vision coverage.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Before we delve into these options, I want to point out that all three of the components shown – Medicare supplement insurance, </a:t>
            </a:r>
            <a:r>
              <a:rPr lang="en-US" sz="1000" dirty="0">
                <a:latin typeface="Arial" charset="0"/>
                <a:ea typeface="Arial" charset="0"/>
                <a:cs typeface="Arial" charset="0"/>
              </a:rPr>
              <a:t>Medicare Advantage </a:t>
            </a:r>
            <a:r>
              <a:rPr lang="en-US" sz="1000" kern="1200" dirty="0">
                <a:solidFill>
                  <a:schemeClr val="tx1"/>
                </a:solidFill>
                <a:effectLst/>
                <a:latin typeface="Arial" charset="0"/>
                <a:ea typeface="Arial" charset="0"/>
                <a:cs typeface="Arial" charset="0"/>
              </a:rPr>
              <a:t>plans and Part D plans – are offered by private insurance companies. What this means in part is that there may be a number of plans to choose from, and they may vary in coverage and costs. By contrast, Original Medicare is administered by the federal government, and benefits and costs are the same for everyone.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Medicare Advantage and Part D plans are approved by Medicare and held to standards set by Medicare. These private plan options are provided to give you more choices and the ability to fill in for what isn’t covered by Original Medicare.</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We’ll circle back to this graphic later. For now let’s continue through the alphabet and talk about Medicare Advantage, otherwise known as Part C.</a:t>
            </a:r>
          </a:p>
        </p:txBody>
      </p:sp>
      <p:sp>
        <p:nvSpPr>
          <p:cNvPr id="4" name="Slide Number Placeholder 3"/>
          <p:cNvSpPr>
            <a:spLocks noGrp="1"/>
          </p:cNvSpPr>
          <p:nvPr>
            <p:ph type="sldNum" sz="quarter" idx="5"/>
          </p:nvPr>
        </p:nvSpPr>
        <p:spPr/>
        <p:txBody>
          <a:bodyPr/>
          <a:lstStyle/>
          <a:p>
            <a:fld id="{DF0177F8-3717-E441-ABD5-E9CC1E0ED10B}" type="slidenum">
              <a:rPr lang="en-US" smtClean="0"/>
              <a:t>23</a:t>
            </a:fld>
            <a:endParaRPr lang="en-US" dirty="0"/>
          </a:p>
        </p:txBody>
      </p:sp>
    </p:spTree>
    <p:extLst>
      <p:ext uri="{BB962C8B-B14F-4D97-AF65-F5344CB8AC3E}">
        <p14:creationId xmlns:p14="http://schemas.microsoft.com/office/powerpoint/2010/main" val="312692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000" kern="1200" dirty="0">
                <a:effectLst/>
                <a:latin typeface="Arial" charset="0"/>
                <a:ea typeface="Arial" charset="0"/>
                <a:cs typeface="Arial" charset="0"/>
              </a:rPr>
              <a:t>These are the top 10 Medicare questions we hear from people around the country. We’ll try to answer them for you today.</a:t>
            </a:r>
          </a:p>
          <a:p>
            <a:r>
              <a:rPr lang="en-US" sz="1000" kern="1200" dirty="0">
                <a:effectLst/>
                <a:latin typeface="Arial" charset="0"/>
                <a:ea typeface="Arial" charset="0"/>
                <a:cs typeface="Arial" charset="0"/>
              </a:rPr>
              <a:t> </a:t>
            </a:r>
          </a:p>
          <a:p>
            <a:pPr marL="274320" lvl="1" indent="-182880">
              <a:buFont typeface="Arial" charset="0"/>
              <a:buChar char="•"/>
            </a:pPr>
            <a:r>
              <a:rPr lang="en-US" sz="1000" kern="1200" dirty="0">
                <a:effectLst/>
                <a:latin typeface="Arial" charset="0"/>
                <a:ea typeface="Arial" charset="0"/>
                <a:cs typeface="Arial" charset="0"/>
              </a:rPr>
              <a:t>First, we’ll define what Medicare is and who is eligible for it.</a:t>
            </a:r>
          </a:p>
          <a:p>
            <a:pPr marL="274320" lvl="1" indent="-182880">
              <a:buFont typeface="Arial" charset="0"/>
              <a:buChar char="•"/>
            </a:pPr>
            <a:endParaRPr lang="en-US" sz="1000" kern="1200" dirty="0">
              <a:effectLst/>
              <a:latin typeface="Arial" charset="0"/>
              <a:ea typeface="Arial" charset="0"/>
              <a:cs typeface="Arial" charset="0"/>
            </a:endParaRPr>
          </a:p>
          <a:p>
            <a:pPr marL="274320" lvl="1" indent="-182880">
              <a:buFont typeface="Arial" charset="0"/>
              <a:buChar char="•"/>
            </a:pPr>
            <a:r>
              <a:rPr lang="en-US" sz="1000" kern="1200" dirty="0">
                <a:effectLst/>
                <a:latin typeface="Arial" charset="0"/>
                <a:ea typeface="Arial" charset="0"/>
                <a:cs typeface="Arial" charset="0"/>
              </a:rPr>
              <a:t>Next, we’ll talk about Medicare if you plan to work past 65. </a:t>
            </a:r>
          </a:p>
          <a:p>
            <a:pPr marL="274320" lvl="1" indent="-182880">
              <a:buFont typeface="Arial" charset="0"/>
              <a:buChar char="•"/>
            </a:pPr>
            <a:endParaRPr lang="en-US" sz="1000" kern="1200" dirty="0">
              <a:effectLst/>
              <a:latin typeface="Arial" charset="0"/>
              <a:ea typeface="Arial" charset="0"/>
              <a:cs typeface="Arial" charset="0"/>
            </a:endParaRPr>
          </a:p>
          <a:p>
            <a:pPr marL="274320" lvl="1" indent="-182880">
              <a:buFont typeface="Arial" charset="0"/>
              <a:buChar char="•"/>
            </a:pPr>
            <a:r>
              <a:rPr lang="en-US" sz="1000" kern="1200" dirty="0">
                <a:effectLst/>
                <a:latin typeface="Arial" charset="0"/>
                <a:ea typeface="Arial" charset="0"/>
                <a:cs typeface="Arial" charset="0"/>
              </a:rPr>
              <a:t>Then, we’ll look at the different Medicare coverage options and costs.</a:t>
            </a:r>
          </a:p>
          <a:p>
            <a:pPr marL="274320" lvl="1" indent="-182880">
              <a:buFont typeface="Arial" charset="0"/>
              <a:buChar char="•"/>
            </a:pPr>
            <a:endParaRPr lang="en-US" sz="1000" kern="1200" dirty="0">
              <a:effectLst/>
              <a:latin typeface="Arial" charset="0"/>
              <a:ea typeface="Arial" charset="0"/>
              <a:cs typeface="Arial" charset="0"/>
            </a:endParaRPr>
          </a:p>
          <a:p>
            <a:pPr marL="274320" lvl="1" indent="-182880">
              <a:buFont typeface="Arial" charset="0"/>
              <a:buChar char="•"/>
            </a:pPr>
            <a:r>
              <a:rPr lang="en-US" sz="1000" kern="1200" dirty="0">
                <a:effectLst/>
                <a:latin typeface="Arial" charset="0"/>
                <a:ea typeface="Arial" charset="0"/>
                <a:cs typeface="Arial" charset="0"/>
              </a:rPr>
              <a:t>After that, we’ll touch on how to choose coverage and explain the different enrollment periods. </a:t>
            </a:r>
          </a:p>
          <a:p>
            <a:pPr marL="274320" lvl="1" indent="-182880">
              <a:buFont typeface="Arial" charset="0"/>
              <a:buChar char="•"/>
            </a:pPr>
            <a:endParaRPr lang="en-US" sz="1000" kern="1200" dirty="0">
              <a:effectLst/>
              <a:latin typeface="Arial" charset="0"/>
              <a:ea typeface="Arial" charset="0"/>
              <a:cs typeface="Arial" charset="0"/>
            </a:endParaRPr>
          </a:p>
          <a:p>
            <a:pPr marL="274320" lvl="1" indent="-182880">
              <a:buFont typeface="Arial" charset="0"/>
              <a:buChar char="•"/>
            </a:pPr>
            <a:r>
              <a:rPr lang="en-US" sz="1000" kern="1200" dirty="0">
                <a:effectLst/>
                <a:latin typeface="Arial" charset="0"/>
                <a:ea typeface="Arial" charset="0"/>
                <a:cs typeface="Arial" charset="0"/>
              </a:rPr>
              <a:t>Last, we’ll talk about how you may be able to save money and where you can find more information.</a:t>
            </a:r>
          </a:p>
          <a:p>
            <a:r>
              <a:rPr lang="en-US" sz="1000" kern="1200" dirty="0">
                <a:effectLst/>
                <a:latin typeface="Arial" charset="0"/>
                <a:ea typeface="Arial" charset="0"/>
                <a:cs typeface="Arial" charset="0"/>
              </a:rPr>
              <a:t> </a:t>
            </a:r>
          </a:p>
          <a:p>
            <a:r>
              <a:rPr lang="en-US" sz="1000" kern="1200" dirty="0">
                <a:effectLst/>
                <a:latin typeface="Arial" charset="0"/>
                <a:ea typeface="Arial" charset="0"/>
                <a:cs typeface="Arial" charset="0"/>
              </a:rPr>
              <a:t>When we’re done, if you have more questions, we’ll try to answer those, too.</a:t>
            </a:r>
          </a:p>
          <a:p>
            <a:r>
              <a:rPr lang="en-US" sz="1000" kern="1200" dirty="0">
                <a:effectLst/>
                <a:latin typeface="Arial" charset="0"/>
                <a:ea typeface="Arial" charset="0"/>
                <a:cs typeface="Arial" charset="0"/>
              </a:rPr>
              <a:t> </a:t>
            </a:r>
          </a:p>
          <a:p>
            <a:r>
              <a:rPr lang="en-US" sz="1000" kern="1200" dirty="0">
                <a:effectLst/>
                <a:latin typeface="Arial" charset="0"/>
                <a:ea typeface="Arial" charset="0"/>
                <a:cs typeface="Arial" charset="0"/>
              </a:rPr>
              <a:t>Let’s get started.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770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Arial" charset="0"/>
                <a:ea typeface="Arial" charset="0"/>
                <a:cs typeface="Arial" charset="0"/>
              </a:rPr>
              <a:t>By law, Medicare Advantage plans must provide all the benefits that Original Medicare does. So plans combine Part A and Part B coverage in one package. One exception is hospice care, which is covered by Part A even when you have a Medicare Advantage plan. </a:t>
            </a:r>
          </a:p>
          <a:p>
            <a:r>
              <a:rPr lang="en-US" sz="1000" b="0" kern="1200" dirty="0">
                <a:solidFill>
                  <a:schemeClr val="tx1"/>
                </a:solidFill>
                <a:effectLst/>
                <a:latin typeface="Arial" charset="0"/>
                <a:ea typeface="Arial" charset="0"/>
                <a:cs typeface="Arial" charset="0"/>
              </a:rPr>
              <a:t> </a:t>
            </a:r>
          </a:p>
          <a:p>
            <a:r>
              <a:rPr lang="en-US" sz="1000" b="0" kern="1200" dirty="0">
                <a:solidFill>
                  <a:schemeClr val="tx1"/>
                </a:solidFill>
                <a:effectLst/>
                <a:latin typeface="Arial" charset="0"/>
                <a:ea typeface="Arial" charset="0"/>
                <a:cs typeface="Arial" charset="0"/>
              </a:rPr>
              <a:t>Most Medicare Advantage plans </a:t>
            </a:r>
            <a:r>
              <a:rPr lang="en-US" sz="1000" dirty="0">
                <a:latin typeface="Arial" charset="0"/>
                <a:ea typeface="Arial" charset="0"/>
                <a:cs typeface="Arial" charset="0"/>
              </a:rPr>
              <a:t>also include built-in </a:t>
            </a:r>
            <a:r>
              <a:rPr lang="en-US" sz="1000" b="0" kern="1200" dirty="0">
                <a:solidFill>
                  <a:schemeClr val="tx1"/>
                </a:solidFill>
                <a:effectLst/>
                <a:latin typeface="Arial" charset="0"/>
                <a:ea typeface="Arial" charset="0"/>
                <a:cs typeface="Arial" charset="0"/>
              </a:rPr>
              <a:t>prescription drug coverage, or Part D, which we’ll talk about next. </a:t>
            </a:r>
            <a:r>
              <a:rPr lang="en-US" sz="1000" dirty="0">
                <a:latin typeface="Arial" charset="0"/>
                <a:ea typeface="Arial" charset="0"/>
                <a:cs typeface="Arial" charset="0"/>
              </a:rPr>
              <a:t>Finally, Medicare Advantage</a:t>
            </a:r>
            <a:r>
              <a:rPr lang="en-US" sz="1000" b="0" kern="1200" dirty="0">
                <a:solidFill>
                  <a:schemeClr val="tx1"/>
                </a:solidFill>
                <a:effectLst/>
                <a:latin typeface="Arial" charset="0"/>
                <a:ea typeface="Arial" charset="0"/>
                <a:cs typeface="Arial" charset="0"/>
              </a:rPr>
              <a:t> plans may </a:t>
            </a:r>
            <a:r>
              <a:rPr lang="en-US" sz="1000" dirty="0">
                <a:latin typeface="Arial" charset="0"/>
                <a:ea typeface="Arial" charset="0"/>
                <a:cs typeface="Arial" charset="0"/>
              </a:rPr>
              <a:t>also </a:t>
            </a:r>
            <a:r>
              <a:rPr lang="en-US" sz="1000" b="0" kern="1200" dirty="0">
                <a:solidFill>
                  <a:schemeClr val="tx1"/>
                </a:solidFill>
                <a:effectLst/>
                <a:latin typeface="Arial" charset="0"/>
                <a:ea typeface="Arial" charset="0"/>
                <a:cs typeface="Arial" charset="0"/>
              </a:rPr>
              <a:t>offer additional benefits including coverage for dental, vision or hearing care as well as wellness and fitness programs. </a:t>
            </a:r>
          </a:p>
          <a:p>
            <a:r>
              <a:rPr lang="en-US" sz="1000" b="0" kern="1200" dirty="0">
                <a:solidFill>
                  <a:schemeClr val="tx1"/>
                </a:solidFill>
                <a:effectLst/>
                <a:latin typeface="Arial" charset="0"/>
                <a:ea typeface="Arial" charset="0"/>
                <a:cs typeface="Arial" charset="0"/>
              </a:rPr>
              <a:t> </a:t>
            </a:r>
          </a:p>
          <a:p>
            <a:r>
              <a:rPr lang="en-US" sz="1000" b="0" kern="1200" dirty="0">
                <a:solidFill>
                  <a:schemeClr val="tx1"/>
                </a:solidFill>
                <a:effectLst/>
                <a:latin typeface="Arial" charset="0"/>
                <a:ea typeface="Arial" charset="0"/>
                <a:cs typeface="Arial" charset="0"/>
              </a:rPr>
              <a:t>The result is an all-in-one plan similar to what you may be used to having through an employer.</a:t>
            </a:r>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dirty="0"/>
          </a:p>
        </p:txBody>
      </p:sp>
    </p:spTree>
    <p:extLst>
      <p:ext uri="{BB962C8B-B14F-4D97-AF65-F5344CB8AC3E}">
        <p14:creationId xmlns:p14="http://schemas.microsoft.com/office/powerpoint/2010/main" val="245732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panose="020B0604020202020204" pitchFamily="34" charset="0"/>
                <a:ea typeface="Arial" charset="0"/>
                <a:cs typeface="Arial" panose="020B0604020202020204" pitchFamily="34" charset="0"/>
              </a:rPr>
              <a:t>Now let’s move on to Part D, prescription drug coverage. An easy way to think about this is “D” for “drugs.” Remember, drugs are not covered by Original Medicare except</a:t>
            </a:r>
            <a:r>
              <a:rPr lang="en-US" sz="1000" b="0" i="0" kern="1200" baseline="0" dirty="0">
                <a:solidFill>
                  <a:schemeClr val="tx1"/>
                </a:solidFill>
                <a:effectLst/>
                <a:latin typeface="Arial" panose="020B0604020202020204" pitchFamily="34" charset="0"/>
                <a:ea typeface="Arial" charset="0"/>
                <a:cs typeface="Arial" panose="020B0604020202020204" pitchFamily="34" charset="0"/>
              </a:rPr>
              <a:t> in select circumstances</a:t>
            </a:r>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You can get drug coverage in two ways: </a:t>
            </a:r>
          </a:p>
          <a:p>
            <a:endParaRPr lang="en-US" sz="1000" b="0" i="0" kern="1200" dirty="0">
              <a:solidFill>
                <a:schemeClr val="tx1"/>
              </a:solidFill>
              <a:effectLst/>
              <a:latin typeface="Arial" panose="020B0604020202020204" pitchFamily="34" charset="0"/>
              <a:ea typeface="Arial" charset="0"/>
              <a:cs typeface="Arial" panose="020B0604020202020204" pitchFamily="34" charset="0"/>
            </a:endParaRPr>
          </a:p>
          <a:p>
            <a:pPr marL="274320" lvl="1" indent="-182880">
              <a:buFont typeface="Arial" charset="0"/>
              <a:buChar char="•"/>
            </a:pPr>
            <a:r>
              <a:rPr lang="en-US" sz="1000" b="0" i="0" kern="1200" dirty="0">
                <a:solidFill>
                  <a:schemeClr val="tx1"/>
                </a:solidFill>
                <a:effectLst/>
                <a:latin typeface="Arial" panose="020B0604020202020204" pitchFamily="34" charset="0"/>
                <a:ea typeface="Arial" charset="0"/>
                <a:cs typeface="Arial" panose="020B0604020202020204" pitchFamily="34" charset="0"/>
              </a:rPr>
              <a:t>Through a separate stand-alone Part D plan</a:t>
            </a:r>
          </a:p>
          <a:p>
            <a:pPr marL="274320" lvl="1" indent="-182880">
              <a:buFont typeface="Arial" charset="0"/>
              <a:buChar char="•"/>
            </a:pPr>
            <a:endParaRPr lang="en-US" sz="1000" b="0" i="0" kern="1200" dirty="0">
              <a:solidFill>
                <a:schemeClr val="tx1"/>
              </a:solidFill>
              <a:effectLst/>
              <a:latin typeface="Arial" panose="020B0604020202020204" pitchFamily="34" charset="0"/>
              <a:ea typeface="Arial" charset="0"/>
              <a:cs typeface="Arial" panose="020B0604020202020204" pitchFamily="34" charset="0"/>
            </a:endParaRPr>
          </a:p>
          <a:p>
            <a:pPr marL="274320" lvl="1" indent="-182880">
              <a:buFont typeface="Arial" charset="0"/>
              <a:buChar char="•"/>
            </a:pPr>
            <a:r>
              <a:rPr lang="en-US" sz="1000" b="0" i="0" kern="1200" dirty="0">
                <a:solidFill>
                  <a:schemeClr val="tx1"/>
                </a:solidFill>
                <a:effectLst/>
                <a:latin typeface="Arial" panose="020B0604020202020204" pitchFamily="34" charset="0"/>
                <a:ea typeface="Arial" charset="0"/>
                <a:cs typeface="Arial" panose="020B0604020202020204" pitchFamily="34" charset="0"/>
              </a:rPr>
              <a:t>Or through a Medicare Advantage plan, as we just discussed</a:t>
            </a:r>
          </a:p>
          <a:p>
            <a:pPr lvl="1"/>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Stand-alone Part D plans can work with Original Medicare, Medicare supplement insurance plans and select Medicare Advantage plans including </a:t>
            </a:r>
            <a:r>
              <a:rPr lang="en-US" sz="1000" dirty="0">
                <a:latin typeface="Arial" panose="020B0604020202020204" pitchFamily="34" charset="0"/>
                <a:cs typeface="Arial" panose="020B0604020202020204" pitchFamily="34" charset="0"/>
              </a:rPr>
              <a:t>Private Fee-For-Service plans (PFFS) and Medical Savings Account plans (MSA) without drug coverage. </a:t>
            </a:r>
            <a:r>
              <a:rPr lang="en-US" sz="1000" b="0" i="0" kern="1200" dirty="0">
                <a:solidFill>
                  <a:schemeClr val="tx1"/>
                </a:solidFill>
                <a:effectLst/>
                <a:latin typeface="Arial" panose="020B0604020202020204" pitchFamily="34" charset="0"/>
                <a:ea typeface="Arial" charset="0"/>
                <a:cs typeface="Arial" panose="020B0604020202020204" pitchFamily="34" charset="0"/>
              </a:rPr>
              <a:t>And like Medicare Advantage plans, Part D plans are offered by private insurance companies.</a:t>
            </a:r>
          </a:p>
        </p:txBody>
      </p:sp>
      <p:sp>
        <p:nvSpPr>
          <p:cNvPr id="4" name="Slide Number Placeholder 3"/>
          <p:cNvSpPr>
            <a:spLocks noGrp="1"/>
          </p:cNvSpPr>
          <p:nvPr>
            <p:ph type="sldNum" sz="quarter" idx="5"/>
          </p:nvPr>
        </p:nvSpPr>
        <p:spPr/>
        <p:txBody>
          <a:bodyPr/>
          <a:lstStyle/>
          <a:p>
            <a:fld id="{DF0177F8-3717-E441-ABD5-E9CC1E0ED10B}" type="slidenum">
              <a:rPr lang="en-US" smtClean="0"/>
              <a:t>25</a:t>
            </a:fld>
            <a:endParaRPr lang="en-US" dirty="0"/>
          </a:p>
        </p:txBody>
      </p:sp>
    </p:spTree>
    <p:extLst>
      <p:ext uri="{BB962C8B-B14F-4D97-AF65-F5344CB8AC3E}">
        <p14:creationId xmlns:p14="http://schemas.microsoft.com/office/powerpoint/2010/main" val="21654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640330"/>
          </a:xfrm>
        </p:spPr>
        <p:txBody>
          <a:bodyPr/>
          <a:lstStyle/>
          <a:p>
            <a:r>
              <a:rPr lang="en-US" sz="1000" b="0" i="0" kern="1200" dirty="0">
                <a:solidFill>
                  <a:schemeClr val="tx1"/>
                </a:solidFill>
                <a:effectLst/>
                <a:latin typeface="Arial" panose="020B0604020202020204" pitchFamily="34" charset="0"/>
                <a:ea typeface="Arial" charset="0"/>
                <a:cs typeface="Arial" panose="020B0604020202020204" pitchFamily="34" charset="0"/>
              </a:rPr>
              <a:t>Now we come to Medicare supplement insurance, or what is often called “Medigap.”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Medicare supplement insurance plans, which are also offered by private insurance companies, are different from the plans we’ve discussed so far. As the name says, they “supplement” Medicare, so they are not Medicare plans in and of themselves.</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Medicare supplement insurance plans help to pay some of the out-of-pocket costs that come with Medicare, like deductibles and coinsurance. They can only be used with Original Medicare, not with Medicare Advantage.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panose="020B0604020202020204" pitchFamily="34" charset="0"/>
                <a:ea typeface="Arial" charset="0"/>
                <a:cs typeface="Arial" panose="020B0604020202020204" pitchFamily="34" charset="0"/>
              </a:rPr>
              <a:t>Plans are standardized by the federal </a:t>
            </a:r>
            <a:r>
              <a:rPr lang="en-US" sz="1000" kern="1200" dirty="0">
                <a:solidFill>
                  <a:schemeClr val="tx1"/>
                </a:solidFill>
                <a:effectLst/>
                <a:latin typeface="Arial" panose="020B0604020202020204" pitchFamily="34" charset="0"/>
                <a:cs typeface="Arial" panose="020B0604020202020204" pitchFamily="34" charset="0"/>
              </a:rPr>
              <a:t>government</a:t>
            </a:r>
            <a:r>
              <a:rPr lang="en-US" sz="1000" b="0" i="0" kern="1200" dirty="0">
                <a:solidFill>
                  <a:schemeClr val="tx1"/>
                </a:solidFill>
                <a:effectLst/>
                <a:latin typeface="Arial" panose="020B0604020202020204" pitchFamily="34" charset="0"/>
                <a:ea typeface="Arial" charset="0"/>
                <a:cs typeface="Arial" panose="020B0604020202020204" pitchFamily="34" charset="0"/>
              </a:rPr>
              <a:t>. There are 10 plans labeled with letters – Plan A, for example. Every plan of the same letter provides the same benefits, no matter what insurance company offers it. MA, MN and WI are exceptions to the rule as these states </a:t>
            </a:r>
            <a:r>
              <a:rPr lang="en-US" sz="1000" dirty="0">
                <a:latin typeface="Arial" panose="020B0604020202020204" pitchFamily="34" charset="0"/>
                <a:ea typeface="Arial" charset="0"/>
                <a:cs typeface="Arial" panose="020B0604020202020204" pitchFamily="34" charset="0"/>
              </a:rPr>
              <a:t>standardize their plans differently.</a:t>
            </a:r>
            <a:endParaRPr lang="en-US" sz="1000" b="0" i="0" kern="1200" dirty="0">
              <a:solidFill>
                <a:schemeClr val="tx1"/>
              </a:solidFill>
              <a:effectLst/>
              <a:latin typeface="Arial" panose="020B0604020202020204" pitchFamily="34" charset="0"/>
              <a:ea typeface="Arial" charset="0"/>
              <a:cs typeface="Arial" panose="020B0604020202020204" pitchFamily="34" charset="0"/>
            </a:endParaRPr>
          </a:p>
          <a:p>
            <a:endParaRPr lang="en-US" sz="1000" b="0" i="0" kern="1200" dirty="0">
              <a:solidFill>
                <a:schemeClr val="tx1"/>
              </a:solidFill>
              <a:effectLst/>
              <a:latin typeface="Arial" panose="020B0604020202020204" pitchFamily="34" charset="0"/>
              <a:ea typeface="Arial" charset="0"/>
              <a:cs typeface="Arial" panose="020B0604020202020204" pitchFamily="34" charset="0"/>
            </a:endParaRPr>
          </a:p>
          <a:p>
            <a:r>
              <a:rPr lang="en-US" sz="1000" b="0" i="0" kern="1200" dirty="0">
                <a:solidFill>
                  <a:schemeClr val="tx1"/>
                </a:solidFill>
                <a:effectLst/>
                <a:latin typeface="Arial" panose="020B0604020202020204" pitchFamily="34" charset="0"/>
                <a:ea typeface="Arial" charset="0"/>
                <a:cs typeface="Arial" panose="020B0604020202020204" pitchFamily="34" charset="0"/>
              </a:rPr>
              <a:t>It also important to note that Plan C and Plan F are only available to individuals who were eligible for Part A or turned 65 before January 1, 2020. </a:t>
            </a:r>
          </a:p>
        </p:txBody>
      </p:sp>
      <p:sp>
        <p:nvSpPr>
          <p:cNvPr id="4" name="Slide Number Placeholder 3"/>
          <p:cNvSpPr>
            <a:spLocks noGrp="1"/>
          </p:cNvSpPr>
          <p:nvPr>
            <p:ph type="sldNum" sz="quarter" idx="5"/>
          </p:nvPr>
        </p:nvSpPr>
        <p:spPr/>
        <p:txBody>
          <a:bodyPr/>
          <a:lstStyle/>
          <a:p>
            <a:fld id="{DF0177F8-3717-E441-ABD5-E9CC1E0ED10B}" type="slidenum">
              <a:rPr lang="en-US" smtClean="0"/>
              <a:t>26</a:t>
            </a:fld>
            <a:endParaRPr lang="en-US" dirty="0"/>
          </a:p>
        </p:txBody>
      </p:sp>
    </p:spTree>
    <p:extLst>
      <p:ext uri="{BB962C8B-B14F-4D97-AF65-F5344CB8AC3E}">
        <p14:creationId xmlns:p14="http://schemas.microsoft.com/office/powerpoint/2010/main" val="395244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Now for some fast facts:</a:t>
            </a:r>
          </a:p>
          <a:p>
            <a:r>
              <a:rPr lang="en-US" sz="1000" b="0" i="0" kern="1200" dirty="0">
                <a:solidFill>
                  <a:schemeClr val="tx1"/>
                </a:solidFill>
                <a:effectLst/>
                <a:latin typeface="Arial" charset="0"/>
                <a:ea typeface="Arial" charset="0"/>
                <a:cs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charset="0"/>
                <a:ea typeface="Arial" charset="0"/>
                <a:cs typeface="Arial" charset="0"/>
              </a:rPr>
              <a:t>You must be enrolled in both Part A and Part B to be eligible for a Medicare supplement insurance plan, and you must choose from the plans offered in your state. </a:t>
            </a:r>
            <a:r>
              <a:rPr lang="en-US" sz="1000" b="0" i="0" u="none" kern="1200" dirty="0">
                <a:solidFill>
                  <a:schemeClr val="tx1"/>
                </a:solidFill>
                <a:effectLst/>
                <a:latin typeface="Arial" charset="0"/>
                <a:ea typeface="Arial" charset="0"/>
                <a:cs typeface="Arial" charset="0"/>
              </a:rPr>
              <a:t>Also, there is </a:t>
            </a:r>
            <a:r>
              <a:rPr lang="en-US" sz="1000" b="0" i="0" kern="1200" dirty="0">
                <a:solidFill>
                  <a:schemeClr val="tx1"/>
                </a:solidFill>
                <a:effectLst/>
                <a:latin typeface="Arial" charset="0"/>
                <a:ea typeface="Arial" charset="0"/>
                <a:cs typeface="Arial" charset="0"/>
              </a:rPr>
              <a:t>a set </a:t>
            </a:r>
            <a:r>
              <a:rPr lang="en-US" sz="1000" b="0" i="0" u="none" kern="1200" dirty="0">
                <a:solidFill>
                  <a:schemeClr val="tx1"/>
                </a:solidFill>
                <a:effectLst/>
                <a:latin typeface="Arial" charset="0"/>
                <a:ea typeface="Arial" charset="0"/>
                <a:cs typeface="Arial" charset="0"/>
              </a:rPr>
              <a:t>enrollment</a:t>
            </a:r>
            <a:r>
              <a:rPr lang="en-US" sz="1000" b="0" i="0" u="none"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period </a:t>
            </a:r>
            <a:r>
              <a:rPr lang="en-US" sz="1000" b="0" i="0" u="none" kern="1200" dirty="0">
                <a:solidFill>
                  <a:schemeClr val="tx1"/>
                </a:solidFill>
                <a:effectLst/>
                <a:latin typeface="Arial" charset="0"/>
                <a:ea typeface="Arial" charset="0"/>
                <a:cs typeface="Arial" charset="0"/>
              </a:rPr>
              <a:t>when </a:t>
            </a:r>
            <a:r>
              <a:rPr lang="en-US" sz="1000" b="0" i="0" kern="1200" dirty="0">
                <a:solidFill>
                  <a:schemeClr val="tx1"/>
                </a:solidFill>
                <a:effectLst/>
                <a:latin typeface="Arial" charset="0"/>
                <a:ea typeface="Arial" charset="0"/>
                <a:cs typeface="Arial" charset="0"/>
              </a:rPr>
              <a:t>you can’t be denied coverage or charged more based on your health history. We’ll talk more about this in a minute when we cover enrollment.</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Medicare supplement insurance coverage is nationwide and goes with you wherever Original Medicare does. And while plan benefits are standardized, each plan sets its own premium. The amount can vary, even for the same coverage. So you and a friend who lives in a different state may both have Plan F, but your premiums may be very different.</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In general, though, among the different standardized plans, the broader the coverage the higher the premium. So for example, Plan A, which we said provides selective help, may have a lower premium than Plan F, which covers more of your costs.</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Finally, you must continue to pay the Part B premium to Medicare.</a:t>
            </a:r>
          </a:p>
        </p:txBody>
      </p:sp>
      <p:sp>
        <p:nvSpPr>
          <p:cNvPr id="4" name="Slide Number Placeholder 3"/>
          <p:cNvSpPr>
            <a:spLocks noGrp="1"/>
          </p:cNvSpPr>
          <p:nvPr>
            <p:ph type="sldNum" sz="quarter" idx="5"/>
          </p:nvPr>
        </p:nvSpPr>
        <p:spPr/>
        <p:txBody>
          <a:bodyPr/>
          <a:lstStyle/>
          <a:p>
            <a:fld id="{DF0177F8-3717-E441-ABD5-E9CC1E0ED10B}" type="slidenum">
              <a:rPr lang="en-US" smtClean="0"/>
              <a:t>27</a:t>
            </a:fld>
            <a:endParaRPr lang="en-US" dirty="0"/>
          </a:p>
        </p:txBody>
      </p:sp>
    </p:spTree>
    <p:extLst>
      <p:ext uri="{BB962C8B-B14F-4D97-AF65-F5344CB8AC3E}">
        <p14:creationId xmlns:p14="http://schemas.microsoft.com/office/powerpoint/2010/main" val="23176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charset="0"/>
                <a:ea typeface="Arial" charset="0"/>
                <a:cs typeface="Arial" charset="0"/>
              </a:rPr>
              <a:t>Now…let’s talk about Medicare costs.</a:t>
            </a:r>
          </a:p>
        </p:txBody>
      </p:sp>
      <p:sp>
        <p:nvSpPr>
          <p:cNvPr id="4" name="Slide Number Placeholder 3"/>
          <p:cNvSpPr>
            <a:spLocks noGrp="1"/>
          </p:cNvSpPr>
          <p:nvPr>
            <p:ph type="sldNum" sz="quarter" idx="5"/>
          </p:nvPr>
        </p:nvSpPr>
        <p:spPr/>
        <p:txBody>
          <a:bodyPr/>
          <a:lstStyle/>
          <a:p>
            <a:fld id="{DF0177F8-3717-E441-ABD5-E9CC1E0ED10B}" type="slidenum">
              <a:rPr lang="en-US" smtClean="0"/>
              <a:t>28</a:t>
            </a:fld>
            <a:endParaRPr lang="en-US" dirty="0"/>
          </a:p>
        </p:txBody>
      </p:sp>
    </p:spTree>
    <p:extLst>
      <p:ext uri="{BB962C8B-B14F-4D97-AF65-F5344CB8AC3E}">
        <p14:creationId xmlns:p14="http://schemas.microsoft.com/office/powerpoint/2010/main" val="319533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Finally, if you choose a Medicare Advantage, Part D or Medicare supplement insurance plan, these are the costs you may pay for each. Costs will vary by plan and by provider.</a:t>
            </a:r>
          </a:p>
          <a:p>
            <a:endParaRPr lang="en-US" sz="10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Let’s start with Medicare Advantage or Part C plans. With Medicare Advantage, some plans have low to $0 premiums. Some plans have deductibles and others do not. You’ll want to look at a plan carefully to see if they have either premiums or deductibles and how much they are. Medicare Advantage plans may also charge copay or coinsurance amounts for covered health care services. Medicare Advantage plans also have an out-of-pocket maximum, which helps protect you financially by limiting your out-of-pocket costs. Finally, with Medicare Advantage plans, you will </a:t>
            </a:r>
            <a:r>
              <a:rPr lang="en-US" sz="1000" kern="1200" dirty="0">
                <a:solidFill>
                  <a:schemeClr val="tx1"/>
                </a:solidFill>
                <a:effectLst/>
                <a:latin typeface="Arial" panose="020B0604020202020204" pitchFamily="34" charset="0"/>
                <a:cs typeface="Arial" panose="020B0604020202020204" pitchFamily="34" charset="0"/>
              </a:rPr>
              <a:t>still</a:t>
            </a:r>
            <a:r>
              <a:rPr lang="en-US" sz="1000" dirty="0">
                <a:latin typeface="Arial" panose="020B0604020202020204" pitchFamily="34" charset="0"/>
                <a:cs typeface="Arial" panose="020B0604020202020204" pitchFamily="34" charset="0"/>
              </a:rPr>
              <a:t> pay the Part B premium to Medicare.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With Part D prescription drug plans, you may have a monthly premium, deductible, copay and coinsurance amounts. Part D plan costs will vary by plan and provider. Costs may also vary for your deductibles and copays if a plan has a tiered formulary. In this situation, drugs may have different and/or higher deductibles on higher tiers, and copays may be specific to certain drugs or tiers as well.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And finally, Medicare supplement insurance plans (or Medigap plans) may charge a monthly premium and also have a deductible and copay amounts. There are different types of Medigap plans, and private insurers set their own premiums so you’ll need to review the specific plan carefully to find out what your costs could be. Some Medigap plans may also over protection for out-of-pocket costs, but again, each plan and provider is different so be sure to look closely before purchasing.</a:t>
            </a:r>
          </a:p>
        </p:txBody>
      </p:sp>
      <p:sp>
        <p:nvSpPr>
          <p:cNvPr id="4" name="Slide Number Placeholder 3"/>
          <p:cNvSpPr>
            <a:spLocks noGrp="1"/>
          </p:cNvSpPr>
          <p:nvPr>
            <p:ph type="sldNum" sz="quarter" idx="5"/>
          </p:nvPr>
        </p:nvSpPr>
        <p:spPr/>
        <p:txBody>
          <a:bodyPr/>
          <a:lstStyle/>
          <a:p>
            <a:fld id="{DF0177F8-3717-E441-ABD5-E9CC1E0ED10B}" type="slidenum">
              <a:rPr lang="en-US" smtClean="0"/>
              <a:t>29</a:t>
            </a:fld>
            <a:endParaRPr lang="en-US" dirty="0"/>
          </a:p>
        </p:txBody>
      </p:sp>
    </p:spTree>
    <p:extLst>
      <p:ext uri="{BB962C8B-B14F-4D97-AF65-F5344CB8AC3E}">
        <p14:creationId xmlns:p14="http://schemas.microsoft.com/office/powerpoint/2010/main" val="1094044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We have covered a lot. Hopefully you now have a basic understanding of the different parts of Medicare, Medicare supplement insurance and the costs you could pay. Now what? </a:t>
            </a:r>
          </a:p>
        </p:txBody>
      </p:sp>
      <p:sp>
        <p:nvSpPr>
          <p:cNvPr id="4" name="Slide Number Placeholder 3"/>
          <p:cNvSpPr>
            <a:spLocks noGrp="1"/>
          </p:cNvSpPr>
          <p:nvPr>
            <p:ph type="sldNum" sz="quarter" idx="5"/>
          </p:nvPr>
        </p:nvSpPr>
        <p:spPr/>
        <p:txBody>
          <a:bodyPr/>
          <a:lstStyle/>
          <a:p>
            <a:fld id="{DF0177F8-3717-E441-ABD5-E9CC1E0ED10B}" type="slidenum">
              <a:rPr lang="en-US" smtClean="0"/>
              <a:t>30</a:t>
            </a:fld>
            <a:endParaRPr lang="en-US" dirty="0"/>
          </a:p>
        </p:txBody>
      </p:sp>
    </p:spTree>
    <p:extLst>
      <p:ext uri="{BB962C8B-B14F-4D97-AF65-F5344CB8AC3E}">
        <p14:creationId xmlns:p14="http://schemas.microsoft.com/office/powerpoint/2010/main" val="4103784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charset="0"/>
                <a:ea typeface="Arial" charset="0"/>
                <a:cs typeface="Arial" charset="0"/>
              </a:rPr>
              <a:t>Now that we've covered the coverage options, l</a:t>
            </a:r>
            <a:r>
              <a:rPr lang="en-US" sz="1000" b="0" i="0" kern="1200" dirty="0">
                <a:solidFill>
                  <a:schemeClr val="tx1"/>
                </a:solidFill>
                <a:effectLst/>
                <a:latin typeface="Arial" charset="0"/>
                <a:ea typeface="Arial" charset="0"/>
                <a:cs typeface="Arial" charset="0"/>
              </a:rPr>
              <a:t>et’s go back to the graphics we looked at earlier, only as one whole picture.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Step 1 is to enroll in the Medicare program. Again, Original Medicare consists of Part A and Part B, and it’s provided by the federal government.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Step 2 is where it gets interesting. Here you decide if you want more coverage than Original Medicare provides. If you do, </a:t>
            </a:r>
            <a:r>
              <a:rPr lang="en-US" sz="1000" dirty="0">
                <a:latin typeface="Arial" charset="0"/>
                <a:ea typeface="Arial" charset="0"/>
                <a:cs typeface="Arial" charset="0"/>
              </a:rPr>
              <a:t>like we saw on the previous slide, </a:t>
            </a:r>
            <a:r>
              <a:rPr lang="en-US" sz="1000" b="0" i="0" kern="1200" dirty="0">
                <a:solidFill>
                  <a:schemeClr val="tx1"/>
                </a:solidFill>
                <a:effectLst/>
                <a:latin typeface="Arial" charset="0"/>
                <a:ea typeface="Arial" charset="0"/>
                <a:cs typeface="Arial" charset="0"/>
              </a:rPr>
              <a:t>you have two options:</a:t>
            </a:r>
          </a:p>
          <a:p>
            <a:endParaRPr lang="en-US" sz="1000" b="0" i="0" kern="1200" dirty="0">
              <a:solidFill>
                <a:schemeClr val="tx1"/>
              </a:solidFill>
              <a:effectLst/>
              <a:latin typeface="Arial" charset="0"/>
              <a:ea typeface="Arial" charset="0"/>
              <a:cs typeface="Arial" charset="0"/>
            </a:endParaRPr>
          </a:p>
          <a:p>
            <a:pPr lvl="0"/>
            <a:r>
              <a:rPr lang="en-US" sz="1000" b="0" i="0" kern="1200" dirty="0">
                <a:solidFill>
                  <a:schemeClr val="tx1"/>
                </a:solidFill>
                <a:effectLst/>
                <a:latin typeface="Arial" charset="0"/>
                <a:ea typeface="Arial" charset="0"/>
                <a:cs typeface="Arial" charset="0"/>
              </a:rPr>
              <a:t>Option 1 – Add plans to Original Medicare, or </a:t>
            </a:r>
          </a:p>
          <a:p>
            <a:pPr lvl="0"/>
            <a:endParaRPr lang="en-US" sz="1000" b="0" i="0" kern="1200" dirty="0">
              <a:solidFill>
                <a:schemeClr val="tx1"/>
              </a:solidFill>
              <a:effectLst/>
              <a:latin typeface="Arial" charset="0"/>
              <a:ea typeface="Arial" charset="0"/>
              <a:cs typeface="Arial" charset="0"/>
            </a:endParaRPr>
          </a:p>
          <a:p>
            <a:pPr lvl="0"/>
            <a:r>
              <a:rPr lang="en-US" sz="1000" b="0" i="0" kern="1200" dirty="0">
                <a:solidFill>
                  <a:schemeClr val="tx1"/>
                </a:solidFill>
                <a:effectLst/>
                <a:latin typeface="Arial" charset="0"/>
                <a:ea typeface="Arial" charset="0"/>
                <a:cs typeface="Arial" charset="0"/>
              </a:rPr>
              <a:t>Option 2 – Choose a Medicare Advantage plan instead.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You can get Part D drug coverage with either option. So the choice </a:t>
            </a:r>
            <a:r>
              <a:rPr lang="en-US" sz="1000" dirty="0">
                <a:latin typeface="Arial" charset="0"/>
                <a:ea typeface="Arial" charset="0"/>
                <a:cs typeface="Arial" charset="0"/>
              </a:rPr>
              <a:t>when looking at additional coverage </a:t>
            </a:r>
            <a:r>
              <a:rPr lang="en-US" sz="1000" b="0" i="0" kern="1200" dirty="0">
                <a:solidFill>
                  <a:schemeClr val="tx1"/>
                </a:solidFill>
                <a:effectLst/>
                <a:latin typeface="Arial" charset="0"/>
                <a:ea typeface="Arial" charset="0"/>
                <a:cs typeface="Arial" charset="0"/>
              </a:rPr>
              <a:t>is really between Medicare supplement insurance and Medicare Advantage.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Let’s look at this more closely.</a:t>
            </a:r>
            <a:endParaRPr lang="en-US" sz="1000" i="1" dirty="0"/>
          </a:p>
        </p:txBody>
      </p:sp>
      <p:sp>
        <p:nvSpPr>
          <p:cNvPr id="4" name="Slide Number Placeholder 3"/>
          <p:cNvSpPr>
            <a:spLocks noGrp="1"/>
          </p:cNvSpPr>
          <p:nvPr>
            <p:ph type="sldNum" sz="quarter" idx="5"/>
          </p:nvPr>
        </p:nvSpPr>
        <p:spPr/>
        <p:txBody>
          <a:bodyPr/>
          <a:lstStyle/>
          <a:p>
            <a:fld id="{DF0177F8-3717-E441-ABD5-E9CC1E0ED10B}" type="slidenum">
              <a:rPr lang="en-US" smtClean="0"/>
              <a:t>31</a:t>
            </a:fld>
            <a:endParaRPr lang="en-US" dirty="0"/>
          </a:p>
        </p:txBody>
      </p:sp>
    </p:spTree>
    <p:extLst>
      <p:ext uri="{BB962C8B-B14F-4D97-AF65-F5344CB8AC3E}">
        <p14:creationId xmlns:p14="http://schemas.microsoft.com/office/powerpoint/2010/main" val="3377834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1000" b="0" i="0" kern="1200" dirty="0">
                <a:solidFill>
                  <a:schemeClr val="tx1"/>
                </a:solidFill>
                <a:effectLst/>
                <a:latin typeface="Arial" panose="020B0604020202020204" pitchFamily="34" charset="0"/>
                <a:ea typeface="Arial" charset="0"/>
                <a:cs typeface="Arial" panose="020B0604020202020204" pitchFamily="34" charset="0"/>
              </a:rPr>
              <a:t>Let’s think about this choice in terms of coverage, cost and convenience.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1" i="0" kern="1200" dirty="0">
                <a:solidFill>
                  <a:schemeClr val="tx1"/>
                </a:solidFill>
                <a:effectLst/>
                <a:latin typeface="Arial" panose="020B0604020202020204" pitchFamily="34" charset="0"/>
                <a:ea typeface="Arial" charset="0"/>
                <a:cs typeface="Arial" panose="020B0604020202020204" pitchFamily="34" charset="0"/>
              </a:rPr>
              <a:t>Coverage:</a:t>
            </a:r>
            <a:r>
              <a:rPr lang="en-US" sz="1000" b="0" i="0" kern="1200" dirty="0">
                <a:solidFill>
                  <a:schemeClr val="tx1"/>
                </a:solidFill>
                <a:effectLst/>
                <a:latin typeface="Arial" panose="020B0604020202020204" pitchFamily="34" charset="0"/>
                <a:ea typeface="Arial" charset="0"/>
                <a:cs typeface="Arial" panose="020B0604020202020204" pitchFamily="34" charset="0"/>
              </a:rPr>
              <a:t> Provider choice is one of the main considerations between these</a:t>
            </a:r>
            <a:r>
              <a:rPr lang="en-US" sz="1000" b="0" i="0" kern="1200" baseline="0" dirty="0">
                <a:solidFill>
                  <a:schemeClr val="tx1"/>
                </a:solidFill>
                <a:effectLst/>
                <a:latin typeface="Arial" panose="020B0604020202020204" pitchFamily="34" charset="0"/>
                <a:ea typeface="Arial" charset="0"/>
                <a:cs typeface="Arial" panose="020B0604020202020204" pitchFamily="34" charset="0"/>
              </a:rPr>
              <a:t> coverage options</a:t>
            </a:r>
            <a:r>
              <a:rPr lang="en-US" sz="1000" b="0" i="0" kern="1200" dirty="0">
                <a:solidFill>
                  <a:schemeClr val="tx1"/>
                </a:solidFill>
                <a:effectLst/>
                <a:latin typeface="Arial" panose="020B0604020202020204" pitchFamily="34" charset="0"/>
                <a:ea typeface="Arial" charset="0"/>
                <a:cs typeface="Arial" panose="020B0604020202020204" pitchFamily="34" charset="0"/>
              </a:rPr>
              <a:t>. Medicare supplement insurance helps pay for care from providers nationwide. Medicare Advantage plans generally have provider networks and each serves a set geographic area. Another key consideration is what you need coverage for. Do you want coverage for prescription drugs, dental and vision?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pPr marL="274320" lvl="1" indent="-182880">
              <a:buFont typeface="Arial" charset="0"/>
              <a:buChar char="•"/>
            </a:pPr>
            <a:r>
              <a:rPr lang="en-US" sz="1000" b="0" i="1" kern="1200" dirty="0">
                <a:solidFill>
                  <a:schemeClr val="tx1"/>
                </a:solidFill>
                <a:effectLst/>
                <a:latin typeface="Arial" panose="020B0604020202020204" pitchFamily="34" charset="0"/>
                <a:ea typeface="Arial" charset="0"/>
                <a:cs typeface="Arial" panose="020B0604020202020204" pitchFamily="34" charset="0"/>
              </a:rPr>
              <a:t>Questions to ask: </a:t>
            </a:r>
            <a:r>
              <a:rPr lang="en-US" sz="1000" b="0" i="0" kern="1200" dirty="0">
                <a:solidFill>
                  <a:schemeClr val="tx1"/>
                </a:solidFill>
                <a:effectLst/>
                <a:latin typeface="Arial" panose="020B0604020202020204" pitchFamily="34" charset="0"/>
                <a:ea typeface="Arial" charset="0"/>
                <a:cs typeface="Arial" panose="020B0604020202020204" pitchFamily="34" charset="0"/>
              </a:rPr>
              <a:t>Am I able to get most of my health care needs met near home? Am I willing to change doctors if mine isn’t in a plan network? Do I want coverage for additional health care services like dental, vision, hearing or fitness?</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pPr defTabSz="914400">
              <a:defRPr/>
            </a:pPr>
            <a:r>
              <a:rPr lang="en-US" sz="1000" b="1" i="0" kern="1200" dirty="0">
                <a:solidFill>
                  <a:schemeClr val="tx1"/>
                </a:solidFill>
                <a:effectLst/>
                <a:latin typeface="Arial" panose="020B0604020202020204" pitchFamily="34" charset="0"/>
                <a:ea typeface="Arial" charset="0"/>
                <a:cs typeface="Arial" panose="020B0604020202020204" pitchFamily="34" charset="0"/>
              </a:rPr>
              <a:t>Cost:</a:t>
            </a:r>
            <a:r>
              <a:rPr lang="en-US" sz="1000" b="0" i="0" kern="1200" dirty="0">
                <a:solidFill>
                  <a:schemeClr val="tx1"/>
                </a:solidFill>
                <a:effectLst/>
                <a:latin typeface="Arial" panose="020B0604020202020204" pitchFamily="34" charset="0"/>
                <a:ea typeface="Arial" charset="0"/>
                <a:cs typeface="Arial" panose="020B0604020202020204" pitchFamily="34" charset="0"/>
              </a:rPr>
              <a:t> Both options help manage costs but in very different ways. With a Medigap plan you may pay higher premiums than with a Medicare Advantage plan but </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other costs </a:t>
            </a:r>
            <a:r>
              <a:rPr lang="en-US" sz="1000" kern="1200" dirty="0">
                <a:solidFill>
                  <a:schemeClr val="tx1"/>
                </a:solidFill>
                <a:effectLst/>
                <a:latin typeface="Arial" panose="020B0604020202020204" pitchFamily="34" charset="0"/>
                <a:cs typeface="Arial" panose="020B0604020202020204" pitchFamily="34" charset="0"/>
              </a:rPr>
              <a:t>may be</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 lower. With a </a:t>
            </a:r>
            <a:r>
              <a:rPr lang="en-US" sz="1000" dirty="0">
                <a:latin typeface="Arial" panose="020B0604020202020204" pitchFamily="34" charset="0"/>
                <a:ea typeface="Arial" charset="0"/>
                <a:cs typeface="Arial" panose="020B0604020202020204" pitchFamily="34" charset="0"/>
              </a:rPr>
              <a:t>Medicare Advantage </a:t>
            </a:r>
            <a:r>
              <a:rPr lang="en-US" sz="1000" b="0" i="0" kern="1200" dirty="0">
                <a:solidFill>
                  <a:schemeClr val="tx1"/>
                </a:solidFill>
                <a:effectLst/>
                <a:latin typeface="Arial" panose="020B0604020202020204" pitchFamily="34" charset="0"/>
                <a:ea typeface="Arial" charset="0"/>
                <a:cs typeface="Arial" panose="020B0604020202020204" pitchFamily="34" charset="0"/>
              </a:rPr>
              <a:t>plan</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 you pay copays, </a:t>
            </a:r>
            <a:r>
              <a:rPr lang="en-US" sz="1000" b="0" i="0" kern="1200" dirty="0">
                <a:solidFill>
                  <a:schemeClr val="tx1"/>
                </a:solidFill>
                <a:effectLst/>
                <a:latin typeface="Arial" panose="020B0604020202020204" pitchFamily="34" charset="0"/>
                <a:ea typeface="Arial" charset="0"/>
                <a:cs typeface="Arial" panose="020B0604020202020204" pitchFamily="34" charset="0"/>
              </a:rPr>
              <a:t>but the premium may be low, and </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you are protected by an out-of-pocket maximum. </a:t>
            </a:r>
            <a:endParaRPr lang="en-US" sz="1000" b="0" i="0" kern="1200" dirty="0">
              <a:solidFill>
                <a:schemeClr val="tx1"/>
              </a:solidFill>
              <a:effectLst/>
              <a:latin typeface="Arial" panose="020B0604020202020204" pitchFamily="34" charset="0"/>
              <a:ea typeface="Arial" charset="0"/>
              <a:cs typeface="Arial" panose="020B0604020202020204" pitchFamily="34" charset="0"/>
            </a:endParaRP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pPr marL="274320" marR="0" lvl="1" indent="-182880" algn="l" defTabSz="914400" rtl="0" eaLnBrk="1" fontAlgn="auto" latinLnBrk="0" hangingPunct="1">
              <a:lnSpc>
                <a:spcPct val="100000"/>
              </a:lnSpc>
              <a:spcBef>
                <a:spcPts val="0"/>
              </a:spcBef>
              <a:spcAft>
                <a:spcPts val="0"/>
              </a:spcAft>
              <a:buClrTx/>
              <a:buSzTx/>
              <a:buFont typeface="Arial" charset="0"/>
              <a:buChar char="•"/>
              <a:tabLst/>
              <a:defRPr/>
            </a:pPr>
            <a:r>
              <a:rPr lang="en-US" sz="1000" b="0" i="1" kern="1200" dirty="0">
                <a:solidFill>
                  <a:schemeClr val="tx1"/>
                </a:solidFill>
                <a:effectLst/>
                <a:latin typeface="Arial" panose="020B0604020202020204" pitchFamily="34" charset="0"/>
                <a:ea typeface="Arial" charset="0"/>
                <a:cs typeface="Arial" panose="020B0604020202020204" pitchFamily="34" charset="0"/>
              </a:rPr>
              <a:t>Questions to ask: </a:t>
            </a:r>
            <a:r>
              <a:rPr lang="en-US" sz="1000" b="0" i="0" kern="1200" dirty="0">
                <a:solidFill>
                  <a:schemeClr val="tx1"/>
                </a:solidFill>
                <a:effectLst/>
                <a:latin typeface="Arial" panose="020B0604020202020204" pitchFamily="34" charset="0"/>
                <a:ea typeface="Arial" charset="0"/>
                <a:cs typeface="Arial" panose="020B0604020202020204" pitchFamily="34" charset="0"/>
              </a:rPr>
              <a:t>How often do I use health care services? Would I rather pay </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higher premiums </a:t>
            </a:r>
            <a:r>
              <a:rPr lang="en-US" sz="1000" b="0" i="0" kern="1200" dirty="0">
                <a:solidFill>
                  <a:schemeClr val="tx1"/>
                </a:solidFill>
                <a:effectLst/>
                <a:latin typeface="Arial" panose="020B0604020202020204" pitchFamily="34" charset="0"/>
                <a:ea typeface="Arial" charset="0"/>
                <a:cs typeface="Arial" panose="020B0604020202020204" pitchFamily="34" charset="0"/>
              </a:rPr>
              <a:t>even </a:t>
            </a:r>
            <a:r>
              <a:rPr lang="en-US" sz="1000" b="0" i="0" u="none" kern="1200" dirty="0">
                <a:solidFill>
                  <a:schemeClr val="tx1"/>
                </a:solidFill>
                <a:effectLst/>
                <a:latin typeface="Arial" panose="020B0604020202020204" pitchFamily="34" charset="0"/>
                <a:ea typeface="Arial" charset="0"/>
                <a:cs typeface="Arial" panose="020B0604020202020204" pitchFamily="34" charset="0"/>
              </a:rPr>
              <a:t>when</a:t>
            </a:r>
            <a:r>
              <a:rPr lang="en-US" sz="1000" b="0" i="0" u="none" kern="1200" baseline="0" dirty="0">
                <a:solidFill>
                  <a:schemeClr val="tx1"/>
                </a:solidFill>
                <a:effectLst/>
                <a:latin typeface="Arial" panose="020B0604020202020204" pitchFamily="34" charset="0"/>
                <a:ea typeface="Arial" charset="0"/>
                <a:cs typeface="Arial" panose="020B0604020202020204" pitchFamily="34" charset="0"/>
              </a:rPr>
              <a:t> </a:t>
            </a:r>
            <a:r>
              <a:rPr lang="en-US" sz="1000" b="0" i="0" kern="1200" dirty="0">
                <a:solidFill>
                  <a:schemeClr val="tx1"/>
                </a:solidFill>
                <a:effectLst/>
                <a:latin typeface="Arial" panose="020B0604020202020204" pitchFamily="34" charset="0"/>
                <a:ea typeface="Arial" charset="0"/>
                <a:cs typeface="Arial" panose="020B0604020202020204" pitchFamily="34" charset="0"/>
              </a:rPr>
              <a:t>I don’t use services, or would I rather pay copays when I do use services? What level of </a:t>
            </a:r>
            <a:r>
              <a:rPr lang="en-US" sz="1000" dirty="0">
                <a:latin typeface="Arial" panose="020B0604020202020204" pitchFamily="34" charset="0"/>
                <a:ea typeface="Arial" charset="0"/>
                <a:cs typeface="Arial" panose="020B0604020202020204" pitchFamily="34" charset="0"/>
              </a:rPr>
              <a:t>Medicare </a:t>
            </a:r>
            <a:r>
              <a:rPr lang="en-US" sz="1000" kern="1200" dirty="0">
                <a:solidFill>
                  <a:schemeClr val="tx1"/>
                </a:solidFill>
                <a:effectLst/>
                <a:latin typeface="Arial" panose="020B0604020202020204" pitchFamily="34" charset="0"/>
                <a:cs typeface="Arial" panose="020B0604020202020204" pitchFamily="34" charset="0"/>
              </a:rPr>
              <a:t>Advantage </a:t>
            </a:r>
            <a:r>
              <a:rPr lang="en-US" sz="1000" b="0" i="0" kern="1200" dirty="0">
                <a:solidFill>
                  <a:schemeClr val="tx1"/>
                </a:solidFill>
                <a:effectLst/>
                <a:latin typeface="Arial" panose="020B0604020202020204" pitchFamily="34" charset="0"/>
                <a:ea typeface="Arial" charset="0"/>
                <a:cs typeface="Arial" panose="020B0604020202020204" pitchFamily="34" charset="0"/>
              </a:rPr>
              <a:t>supplement insurance can I afford?</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1" i="0" kern="1200" dirty="0">
                <a:solidFill>
                  <a:schemeClr val="tx1"/>
                </a:solidFill>
                <a:effectLst/>
                <a:latin typeface="Arial" panose="020B0604020202020204" pitchFamily="34" charset="0"/>
                <a:ea typeface="Arial" charset="0"/>
                <a:cs typeface="Arial" panose="020B0604020202020204" pitchFamily="34" charset="0"/>
              </a:rPr>
              <a:t>Convenience: </a:t>
            </a:r>
            <a:r>
              <a:rPr lang="en-US" sz="1000" b="0" i="0" kern="1200" dirty="0">
                <a:solidFill>
                  <a:schemeClr val="tx1"/>
                </a:solidFill>
                <a:effectLst/>
                <a:latin typeface="Arial" panose="020B0604020202020204" pitchFamily="34" charset="0"/>
                <a:ea typeface="Arial" charset="0"/>
                <a:cs typeface="Arial" panose="020B0604020202020204" pitchFamily="34" charset="0"/>
              </a:rPr>
              <a:t>Many people who opt for a Medigap plan also buy a Part D plan. With Original Medicare, that’s three different plans. With Medicare Advantage plans, it’s usually just one.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1" kern="1200" dirty="0">
                <a:solidFill>
                  <a:schemeClr val="tx1"/>
                </a:solidFill>
                <a:effectLst/>
                <a:latin typeface="Arial" panose="020B0604020202020204" pitchFamily="34" charset="0"/>
                <a:ea typeface="Arial" charset="0"/>
                <a:cs typeface="Arial" panose="020B0604020202020204" pitchFamily="34" charset="0"/>
              </a:rPr>
              <a:t>Questions to ask:</a:t>
            </a:r>
            <a:r>
              <a:rPr lang="en-US" sz="1000" b="0" i="0" kern="1200" dirty="0">
                <a:solidFill>
                  <a:schemeClr val="tx1"/>
                </a:solidFill>
                <a:effectLst/>
                <a:latin typeface="Arial" panose="020B0604020202020204" pitchFamily="34" charset="0"/>
                <a:ea typeface="Arial" charset="0"/>
                <a:cs typeface="Arial" panose="020B0604020202020204" pitchFamily="34" charset="0"/>
              </a:rPr>
              <a:t> Which coverage option is the best fit for my lifestyle? How do I feel about working with multiple insurance carriers? What Part D plans are offered where I live? What Medicare Advantage plans are offered? </a:t>
            </a:r>
          </a:p>
          <a:p>
            <a:pPr marL="0" marR="0" lvl="0" indent="0" algn="l" defTabSz="914400" rtl="0" eaLnBrk="1" fontAlgn="auto" latinLnBrk="0" hangingPunct="1">
              <a:buClrTx/>
              <a:buSzTx/>
              <a:buFont typeface="Arial" charset="0"/>
              <a:buNone/>
              <a:tabLst/>
              <a:defRPr/>
            </a:pPr>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Whether you choose Medicare supplement insurance or Medicare Advantage, be sure to consider your needs and budget, and to compare plans before making a decision.</a:t>
            </a:r>
          </a:p>
          <a:p>
            <a:endParaRPr lang="en-US" sz="11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32</a:t>
            </a:fld>
            <a:endParaRPr lang="en-US" dirty="0"/>
          </a:p>
        </p:txBody>
      </p:sp>
    </p:spTree>
    <p:extLst>
      <p:ext uri="{BB962C8B-B14F-4D97-AF65-F5344CB8AC3E}">
        <p14:creationId xmlns:p14="http://schemas.microsoft.com/office/powerpoint/2010/main" val="1600788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Once you decide on your coverage, you’re ready to enroll. So let’s explore </a:t>
            </a:r>
            <a:r>
              <a:rPr lang="en-US" sz="1000" dirty="0">
                <a:latin typeface="Arial" charset="0"/>
                <a:ea typeface="Arial" charset="0"/>
                <a:cs typeface="Arial" charset="0"/>
              </a:rPr>
              <a:t>the different </a:t>
            </a:r>
            <a:r>
              <a:rPr lang="en-US" sz="1000" b="0" i="0" kern="1200" dirty="0">
                <a:solidFill>
                  <a:schemeClr val="tx1"/>
                </a:solidFill>
                <a:effectLst/>
                <a:latin typeface="Arial" charset="0"/>
                <a:ea typeface="Arial" charset="0"/>
                <a:cs typeface="Arial" charset="0"/>
              </a:rPr>
              <a:t>enrollment periods.</a:t>
            </a:r>
          </a:p>
        </p:txBody>
      </p:sp>
      <p:sp>
        <p:nvSpPr>
          <p:cNvPr id="4" name="Slide Number Placeholder 3"/>
          <p:cNvSpPr>
            <a:spLocks noGrp="1"/>
          </p:cNvSpPr>
          <p:nvPr>
            <p:ph type="sldNum" sz="quarter" idx="5"/>
          </p:nvPr>
        </p:nvSpPr>
        <p:spPr/>
        <p:txBody>
          <a:bodyPr/>
          <a:lstStyle/>
          <a:p>
            <a:fld id="{DF0177F8-3717-E441-ABD5-E9CC1E0ED10B}" type="slidenum">
              <a:rPr lang="en-US" smtClean="0"/>
              <a:t>33</a:t>
            </a:fld>
            <a:endParaRPr lang="en-US" dirty="0"/>
          </a:p>
        </p:txBody>
      </p:sp>
    </p:spTree>
    <p:extLst>
      <p:ext uri="{BB962C8B-B14F-4D97-AF65-F5344CB8AC3E}">
        <p14:creationId xmlns:p14="http://schemas.microsoft.com/office/powerpoint/2010/main" val="104493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charset="0"/>
                <a:ea typeface="Arial" charset="0"/>
                <a:cs typeface="Arial" charset="0"/>
              </a:rPr>
              <a:t>There are some common misperceptions about Medicare, so let’s go over a few basic facts about what Medicare is and what it’s not. </a:t>
            </a:r>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dirty="0"/>
          </a:p>
        </p:txBody>
      </p:sp>
    </p:spTree>
    <p:extLst>
      <p:ext uri="{BB962C8B-B14F-4D97-AF65-F5344CB8AC3E}">
        <p14:creationId xmlns:p14="http://schemas.microsoft.com/office/powerpoint/2010/main" val="71003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28153"/>
          </a:xfrm>
        </p:spPr>
        <p:txBody>
          <a:bodyPr/>
          <a:lstStyle/>
          <a:p>
            <a:r>
              <a:rPr lang="en-US" sz="1000" b="0" i="0" kern="1200" dirty="0">
                <a:solidFill>
                  <a:schemeClr val="tx1"/>
                </a:solidFill>
                <a:effectLst/>
                <a:latin typeface="Arial" charset="0"/>
                <a:ea typeface="Arial" charset="0"/>
                <a:cs typeface="Arial" charset="0"/>
              </a:rPr>
              <a:t>Most people first enroll in Medicare during their Initial Enrollment Period, or IEP.</a:t>
            </a:r>
            <a:r>
              <a:rPr lang="en-US" sz="1000" b="0" i="0"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Your IEP is 7 months long. It includes your 65</a:t>
            </a:r>
            <a:r>
              <a:rPr lang="en-US" sz="1000" b="0" i="0" kern="1200" baseline="30000" dirty="0">
                <a:solidFill>
                  <a:schemeClr val="tx1"/>
                </a:solidFill>
                <a:effectLst/>
                <a:latin typeface="Arial" charset="0"/>
                <a:ea typeface="Arial" charset="0"/>
                <a:cs typeface="Arial" charset="0"/>
              </a:rPr>
              <a:t>th</a:t>
            </a:r>
            <a:r>
              <a:rPr lang="en-US" sz="1000" b="0" i="0" kern="1200" dirty="0">
                <a:solidFill>
                  <a:schemeClr val="tx1"/>
                </a:solidFill>
                <a:effectLst/>
                <a:latin typeface="Arial" charset="0"/>
                <a:ea typeface="Arial" charset="0"/>
                <a:cs typeface="Arial" charset="0"/>
              </a:rPr>
              <a:t> birthday month plus the 3 months before and the 3 months after. </a:t>
            </a:r>
          </a:p>
          <a:p>
            <a:endParaRPr lang="en-US" sz="1000" b="0" i="0" kern="1200" dirty="0">
              <a:solidFill>
                <a:schemeClr val="tx1"/>
              </a:solidFill>
              <a:effectLst/>
              <a:latin typeface="Arial" charset="0"/>
              <a:ea typeface="Arial" charset="0"/>
              <a:cs typeface="Arial" charset="0"/>
            </a:endParaRPr>
          </a:p>
          <a:p>
            <a:pPr marL="274320" lvl="1" indent="-182880">
              <a:buFont typeface="Arial" charset="0"/>
              <a:buChar char="•"/>
            </a:pPr>
            <a:r>
              <a:rPr lang="en-US" sz="1000" b="0" i="0" kern="1200" dirty="0">
                <a:solidFill>
                  <a:schemeClr val="tx1"/>
                </a:solidFill>
                <a:effectLst/>
                <a:latin typeface="Arial" charset="0"/>
                <a:ea typeface="Arial" charset="0"/>
                <a:cs typeface="Arial" charset="0"/>
              </a:rPr>
              <a:t>If your birthday is on the 1</a:t>
            </a:r>
            <a:r>
              <a:rPr lang="en-US" sz="1000" b="0" i="0" kern="1200" baseline="30000" dirty="0">
                <a:solidFill>
                  <a:schemeClr val="tx1"/>
                </a:solidFill>
                <a:effectLst/>
                <a:latin typeface="Arial" charset="0"/>
                <a:ea typeface="Arial" charset="0"/>
                <a:cs typeface="Arial" charset="0"/>
              </a:rPr>
              <a:t>st</a:t>
            </a:r>
            <a:r>
              <a:rPr lang="en-US" sz="1000" b="0" i="0" kern="1200" dirty="0">
                <a:solidFill>
                  <a:schemeClr val="tx1"/>
                </a:solidFill>
                <a:effectLst/>
                <a:latin typeface="Arial" charset="0"/>
                <a:ea typeface="Arial" charset="0"/>
                <a:cs typeface="Arial" charset="0"/>
              </a:rPr>
              <a:t>, then your enrollment period begins and ends 1 month earlier.</a:t>
            </a:r>
          </a:p>
          <a:p>
            <a:pPr marL="274320" lvl="1" indent="-182880">
              <a:buFont typeface="Arial" charset="0"/>
              <a:buChar char="•"/>
            </a:pPr>
            <a:endParaRPr lang="en-US" sz="1000" b="0" i="0" kern="1200" dirty="0">
              <a:solidFill>
                <a:schemeClr val="tx1"/>
              </a:solidFill>
              <a:effectLst/>
              <a:latin typeface="Arial" charset="0"/>
              <a:ea typeface="Arial" charset="0"/>
              <a:cs typeface="Arial" charset="0"/>
            </a:endParaRPr>
          </a:p>
          <a:p>
            <a:pPr marL="274320" lvl="1" indent="-182880">
              <a:buFont typeface="Arial" charset="0"/>
              <a:buChar char="•"/>
            </a:pPr>
            <a:r>
              <a:rPr lang="en-US" sz="1000" b="0" i="0" kern="1200" dirty="0">
                <a:solidFill>
                  <a:schemeClr val="tx1"/>
                </a:solidFill>
                <a:effectLst/>
                <a:latin typeface="Arial" charset="0"/>
                <a:ea typeface="Arial" charset="0"/>
                <a:cs typeface="Arial" charset="0"/>
              </a:rPr>
              <a:t>If you qualify for Medicare due</a:t>
            </a:r>
            <a:r>
              <a:rPr lang="en-US" sz="1000" b="0" i="0" kern="1200" baseline="0" dirty="0">
                <a:solidFill>
                  <a:schemeClr val="tx1"/>
                </a:solidFill>
                <a:effectLst/>
                <a:latin typeface="Arial" charset="0"/>
                <a:ea typeface="Arial" charset="0"/>
                <a:cs typeface="Arial" charset="0"/>
              </a:rPr>
              <a:t> to</a:t>
            </a:r>
            <a:r>
              <a:rPr lang="en-US" sz="1000" b="0" i="0" kern="1200" dirty="0">
                <a:solidFill>
                  <a:schemeClr val="tx1"/>
                </a:solidFill>
                <a:effectLst/>
                <a:latin typeface="Arial" charset="0"/>
                <a:ea typeface="Arial" charset="0"/>
                <a:cs typeface="Arial" charset="0"/>
              </a:rPr>
              <a:t> disability, then your IEP includes your 25</a:t>
            </a:r>
            <a:r>
              <a:rPr lang="en-US" sz="1000" b="0" i="0" kern="1200" baseline="30000" dirty="0">
                <a:solidFill>
                  <a:schemeClr val="tx1"/>
                </a:solidFill>
                <a:effectLst/>
                <a:latin typeface="Arial" charset="0"/>
                <a:ea typeface="Arial" charset="0"/>
                <a:cs typeface="Arial" charset="0"/>
              </a:rPr>
              <a:t>th</a:t>
            </a:r>
            <a:r>
              <a:rPr lang="en-US" sz="1000" b="0" i="0" kern="1200" dirty="0">
                <a:solidFill>
                  <a:schemeClr val="tx1"/>
                </a:solidFill>
                <a:effectLst/>
                <a:latin typeface="Arial" charset="0"/>
                <a:ea typeface="Arial" charset="0"/>
                <a:cs typeface="Arial" charset="0"/>
              </a:rPr>
              <a:t> month of receiving benefits,</a:t>
            </a:r>
            <a:r>
              <a:rPr lang="en-US" sz="1000" b="0" i="0"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the 3 months before and the 3 months after.</a:t>
            </a:r>
          </a:p>
          <a:p>
            <a:pPr marL="274320" lvl="1" indent="-182880"/>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You are enrolled in Medicare Parts A and B automatically if you’re receiving Social Security or Railroad Retirement benefits at age 65. You’ll get your Medicare card in the mail. Otherwise, you need to sign up yourself </a:t>
            </a:r>
            <a:r>
              <a:rPr lang="en-US" sz="1000" dirty="0">
                <a:latin typeface="Arial" charset="0"/>
                <a:ea typeface="Arial" charset="0"/>
                <a:cs typeface="Arial" charset="0"/>
              </a:rPr>
              <a:t>online, on the phone </a:t>
            </a:r>
            <a:r>
              <a:rPr lang="en-US" sz="1000" b="0" i="0" kern="1200" dirty="0">
                <a:solidFill>
                  <a:schemeClr val="tx1"/>
                </a:solidFill>
                <a:effectLst/>
                <a:latin typeface="Arial" charset="0"/>
                <a:ea typeface="Arial" charset="0"/>
                <a:cs typeface="Arial" charset="0"/>
              </a:rPr>
              <a:t>or at your local Social Security office.</a:t>
            </a:r>
          </a:p>
          <a:p>
            <a:r>
              <a:rPr lang="en-US" sz="1000" b="0" i="0" kern="1200" dirty="0">
                <a:solidFill>
                  <a:schemeClr val="tx1"/>
                </a:solidFill>
                <a:effectLst/>
                <a:latin typeface="Arial" charset="0"/>
                <a:ea typeface="Arial" charset="0"/>
                <a:cs typeface="Arial" charset="0"/>
              </a:rPr>
              <a:t> </a:t>
            </a:r>
          </a:p>
          <a:p>
            <a:r>
              <a:rPr lang="en-US" sz="1000" dirty="0">
                <a:latin typeface="Arial" charset="0"/>
                <a:ea typeface="Arial" charset="0"/>
                <a:cs typeface="Arial" charset="0"/>
              </a:rPr>
              <a:t>During your Initial Enrollment Period, you can also enroll in additional coverage – Medicare Advantage (Part C), prescription drug plans (Part D) or Medicare supplement insurance. To get any of these three plans, you’ll need to enroll directly with the private insurance company offering the plan.</a:t>
            </a:r>
          </a:p>
          <a:p>
            <a:endParaRPr lang="en-US" sz="1000" dirty="0">
              <a:latin typeface="Arial" charset="0"/>
              <a:ea typeface="Arial" charset="0"/>
              <a:cs typeface="Arial" charset="0"/>
            </a:endParaRPr>
          </a:p>
          <a:p>
            <a:r>
              <a:rPr lang="en-US" sz="1000" dirty="0">
                <a:latin typeface="Arial" charset="0"/>
                <a:ea typeface="Arial" charset="0"/>
                <a:cs typeface="Arial" charset="0"/>
              </a:rPr>
              <a:t>A final note: </a:t>
            </a:r>
            <a:r>
              <a:rPr lang="en-US" sz="1000" b="0" i="0" kern="1200" dirty="0">
                <a:solidFill>
                  <a:schemeClr val="tx1"/>
                </a:solidFill>
                <a:effectLst/>
                <a:latin typeface="Arial" charset="0"/>
                <a:ea typeface="Arial" charset="0"/>
                <a:cs typeface="Arial" charset="0"/>
              </a:rPr>
              <a:t>You may refuse or delay Part B enrollment and take just premium-free Part A. This may be a good idea for people who have employer or other </a:t>
            </a:r>
            <a:r>
              <a:rPr lang="en-US" sz="1000" dirty="0">
                <a:latin typeface="Arial" charset="0"/>
                <a:ea typeface="Arial" charset="0"/>
                <a:cs typeface="Arial" charset="0"/>
              </a:rPr>
              <a:t>creditable </a:t>
            </a:r>
            <a:r>
              <a:rPr lang="en-US" sz="1000" b="0" i="0" kern="1200" dirty="0">
                <a:solidFill>
                  <a:schemeClr val="tx1"/>
                </a:solidFill>
                <a:effectLst/>
                <a:latin typeface="Arial" charset="0"/>
                <a:ea typeface="Arial" charset="0"/>
                <a:cs typeface="Arial" charset="0"/>
              </a:rPr>
              <a:t>coverage. Some employers require </a:t>
            </a:r>
            <a:r>
              <a:rPr lang="en-US" sz="1000" b="0" i="0" u="none" kern="1200" dirty="0">
                <a:solidFill>
                  <a:schemeClr val="tx1"/>
                </a:solidFill>
                <a:effectLst/>
                <a:latin typeface="Arial" charset="0"/>
                <a:ea typeface="Arial" charset="0"/>
                <a:cs typeface="Arial" charset="0"/>
              </a:rPr>
              <a:t>you</a:t>
            </a:r>
            <a:r>
              <a:rPr lang="en-US" sz="1000" b="0" i="0" u="none"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to take full</a:t>
            </a:r>
            <a:r>
              <a:rPr lang="en-US" sz="1000" b="0" i="0" kern="1200" baseline="0" dirty="0">
                <a:solidFill>
                  <a:schemeClr val="tx1"/>
                </a:solidFill>
                <a:effectLst/>
                <a:latin typeface="Arial" charset="0"/>
                <a:ea typeface="Arial" charset="0"/>
                <a:cs typeface="Arial" charset="0"/>
              </a:rPr>
              <a:t> </a:t>
            </a:r>
            <a:r>
              <a:rPr lang="en-US" sz="1000" b="0" i="0" kern="1200" dirty="0">
                <a:solidFill>
                  <a:schemeClr val="tx1"/>
                </a:solidFill>
                <a:effectLst/>
                <a:latin typeface="Arial" charset="0"/>
                <a:ea typeface="Arial" charset="0"/>
                <a:cs typeface="Arial" charset="0"/>
              </a:rPr>
              <a:t>benefits (Part A and Part B) at age 65. You also may join a Medicare Advantage or Part D plan during your IEP if you’re eligible</a:t>
            </a:r>
            <a:r>
              <a:rPr lang="en-US" sz="1000" dirty="0">
                <a:latin typeface="Arial" charset="0"/>
                <a:ea typeface="Arial" charset="0"/>
                <a:cs typeface="Arial" charset="0"/>
              </a:rPr>
              <a:t>. Ensure if you decide to delay that doing so won't mean paying late enrollment penalties later on.</a:t>
            </a:r>
            <a:endParaRPr lang="en-US" sz="1000" b="0" i="0" kern="1200" dirty="0">
              <a:solidFill>
                <a:schemeClr val="tx1"/>
              </a:solidFill>
              <a:effectLst/>
              <a:latin typeface="Arial" charset="0"/>
              <a:ea typeface="Arial" charset="0"/>
              <a:cs typeface="Arial" charset="0"/>
            </a:endParaRP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It’s important to pay attention to the timing of your enrollment to avoid late penalties. We’ll talk more about penalties in a minute.</a:t>
            </a:r>
          </a:p>
        </p:txBody>
      </p:sp>
      <p:sp>
        <p:nvSpPr>
          <p:cNvPr id="4" name="Slide Number Placeholder 3"/>
          <p:cNvSpPr>
            <a:spLocks noGrp="1"/>
          </p:cNvSpPr>
          <p:nvPr>
            <p:ph type="sldNum" sz="quarter" idx="5"/>
          </p:nvPr>
        </p:nvSpPr>
        <p:spPr/>
        <p:txBody>
          <a:bodyPr/>
          <a:lstStyle/>
          <a:p>
            <a:fld id="{DF0177F8-3717-E441-ABD5-E9CC1E0ED10B}" type="slidenum">
              <a:rPr lang="en-US" smtClean="0"/>
              <a:t>34</a:t>
            </a:fld>
            <a:endParaRPr lang="en-US" dirty="0"/>
          </a:p>
        </p:txBody>
      </p:sp>
    </p:spTree>
    <p:extLst>
      <p:ext uri="{BB962C8B-B14F-4D97-AF65-F5344CB8AC3E}">
        <p14:creationId xmlns:p14="http://schemas.microsoft.com/office/powerpoint/2010/main" val="1171513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So we’ve mentioned penalties a number of times. Let’s take a closer look at them.</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Part A, Part B and Part D may charge late enrollment penalties.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The Part A penalty doesn’t apply to many people since most of us get Part A premium free. But for those who have to pay, the penalty is an additional 10% of the premium amount. You pay the penalty for twice the number of years you could have had Part A but didn’t sign up.</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The penalties for Part B and Part D could apply to more people. It’s important to understand the enrollment periods we just discussed and to enroll on time in order to avoid them.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The Part B penalty is an additional 10% of the premium for each full 12-month period you could have had Part B but didn’t – unless you qualify for a Special Enrollment Period. You pay the penalty for as long as you have Part B.</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The Part D penalty is an additional 1% of the current average plan premium for each month you’re late. You pay the penalty for as long as you have Part D. Remember again, you need to have creditable drug coverage – as good as Part D – to avoid this penalty if you enroll after your Initial Enrollment Period.</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So hopefully you enroll on time and with no late penalties. And that’s it, right?</a:t>
            </a:r>
          </a:p>
          <a:p>
            <a:endParaRPr lang="en-US" sz="1100" b="0" i="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35</a:t>
            </a:fld>
            <a:endParaRPr lang="en-US" dirty="0"/>
          </a:p>
        </p:txBody>
      </p:sp>
    </p:spTree>
    <p:extLst>
      <p:ext uri="{BB962C8B-B14F-4D97-AF65-F5344CB8AC3E}">
        <p14:creationId xmlns:p14="http://schemas.microsoft.com/office/powerpoint/2010/main" val="2560771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Well, not exactly. Medicare is not a one-and-done decision. Things may change in your life, your health, your finances, or even in Medicare or your plan. So it’s important to review your coverage every year to see if it will work well for you going forward. </a:t>
            </a:r>
          </a:p>
        </p:txBody>
      </p:sp>
      <p:sp>
        <p:nvSpPr>
          <p:cNvPr id="4" name="Slide Number Placeholder 3"/>
          <p:cNvSpPr>
            <a:spLocks noGrp="1"/>
          </p:cNvSpPr>
          <p:nvPr>
            <p:ph type="sldNum" sz="quarter" idx="5"/>
          </p:nvPr>
        </p:nvSpPr>
        <p:spPr/>
        <p:txBody>
          <a:bodyPr/>
          <a:lstStyle/>
          <a:p>
            <a:fld id="{DF0177F8-3717-E441-ABD5-E9CC1E0ED10B}" type="slidenum">
              <a:rPr lang="en-US" smtClean="0"/>
              <a:t>36</a:t>
            </a:fld>
            <a:endParaRPr lang="en-US" dirty="0"/>
          </a:p>
        </p:txBody>
      </p:sp>
    </p:spTree>
    <p:extLst>
      <p:ext uri="{BB962C8B-B14F-4D97-AF65-F5344CB8AC3E}">
        <p14:creationId xmlns:p14="http://schemas.microsoft.com/office/powerpoint/2010/main" val="28885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charset="0"/>
                <a:ea typeface="Arial" charset="0"/>
                <a:cs typeface="Arial" charset="0"/>
              </a:rPr>
              <a:t>You can change your coverage choices, if you decide to, during Medicare Annual Enrollment, which is October 15 – December 7 every year. The new coverage goes into effect on January 1.</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The kinds of changes you can make are listed here. We won’t go into this too deeply. The main message is that Medicare provides this annual enrollment opportunity so you can keep your coverage up to date with your life and needs. </a:t>
            </a:r>
          </a:p>
        </p:txBody>
      </p:sp>
      <p:sp>
        <p:nvSpPr>
          <p:cNvPr id="4" name="Slide Number Placeholder 3"/>
          <p:cNvSpPr>
            <a:spLocks noGrp="1"/>
          </p:cNvSpPr>
          <p:nvPr>
            <p:ph type="sldNum" sz="quarter" idx="5"/>
          </p:nvPr>
        </p:nvSpPr>
        <p:spPr/>
        <p:txBody>
          <a:bodyPr/>
          <a:lstStyle/>
          <a:p>
            <a:fld id="{DF0177F8-3717-E441-ABD5-E9CC1E0ED10B}" type="slidenum">
              <a:rPr lang="en-US" smtClean="0"/>
              <a:t>37</a:t>
            </a:fld>
            <a:endParaRPr lang="en-US" dirty="0"/>
          </a:p>
        </p:txBody>
      </p:sp>
    </p:spTree>
    <p:extLst>
      <p:ext uri="{BB962C8B-B14F-4D97-AF65-F5344CB8AC3E}">
        <p14:creationId xmlns:p14="http://schemas.microsoft.com/office/powerpoint/2010/main" val="3621482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ea typeface="Arial" charset="0"/>
                <a:cs typeface="Arial" charset="0"/>
              </a:rPr>
              <a:t>The Medicare Advantage Open Enrollment Period is </a:t>
            </a:r>
            <a:r>
              <a:rPr lang="en-US" sz="1100" b="0" i="0" kern="1200" dirty="0">
                <a:solidFill>
                  <a:schemeClr val="tx1"/>
                </a:solidFill>
                <a:effectLst/>
                <a:latin typeface="Arial" charset="0"/>
                <a:ea typeface="Arial" charset="0"/>
                <a:cs typeface="Arial" charset="0"/>
              </a:rPr>
              <a:t>specifically for Medicare Advantage plan members and runs from January 1 to March 31. You must be a member of a Medicare Advantage plan on January 1 to be eligible for this enrollment period.</a:t>
            </a:r>
          </a:p>
          <a:p>
            <a:endParaRPr lang="en-US" sz="1100" b="0" i="0" kern="1200" dirty="0">
              <a:solidFill>
                <a:schemeClr val="tx1"/>
              </a:solidFill>
              <a:effectLst/>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Arial" charset="0"/>
                <a:ea typeface="Arial" charset="0"/>
                <a:cs typeface="Arial" charset="0"/>
              </a:rPr>
              <a:t>During this time you may switch to a different Medicare Advantage plan or drop a plan and go back to Original Medicare (Parts A &amp; B). If you return to Original Medicare you may also enroll in a Part D plan until March 31. You may enroll in a Medicare supplement plan as well.</a:t>
            </a:r>
          </a:p>
          <a:p>
            <a:endParaRPr lang="en-US" sz="1100" b="0" i="0" kern="1200" dirty="0">
              <a:solidFill>
                <a:schemeClr val="tx1"/>
              </a:solidFill>
              <a:effectLst/>
              <a:latin typeface="Arial" charset="0"/>
              <a:ea typeface="Arial" charset="0"/>
              <a:cs typeface="Arial" charset="0"/>
            </a:endParaRPr>
          </a:p>
          <a:p>
            <a:r>
              <a:rPr lang="en-US" sz="1100" b="0" i="0" kern="1200" dirty="0">
                <a:solidFill>
                  <a:schemeClr val="tx1"/>
                </a:solidFill>
                <a:effectLst/>
                <a:latin typeface="Arial" charset="0"/>
                <a:ea typeface="Arial" charset="0"/>
                <a:cs typeface="Arial" charset="0"/>
              </a:rPr>
              <a:t>You may only make one coverage change during this enrollment period. The next opportunity is </a:t>
            </a:r>
            <a:r>
              <a:rPr lang="en-US" sz="1100" dirty="0">
                <a:latin typeface="Arial" charset="0"/>
                <a:ea typeface="Arial" charset="0"/>
                <a:cs typeface="Arial" charset="0"/>
              </a:rPr>
              <a:t>the fall Annual Enrollment Period</a:t>
            </a:r>
            <a:r>
              <a:rPr lang="en-US" sz="1100" b="0" i="0" kern="1200" dirty="0">
                <a:solidFill>
                  <a:schemeClr val="tx1"/>
                </a:solidFill>
                <a:effectLst/>
                <a:latin typeface="Arial" charset="0"/>
                <a:ea typeface="Arial" charset="0"/>
                <a:cs typeface="Arial" charset="0"/>
              </a:rPr>
              <a:t>, unless you qualify for a Special Enrollment Period.</a:t>
            </a:r>
          </a:p>
        </p:txBody>
      </p:sp>
      <p:sp>
        <p:nvSpPr>
          <p:cNvPr id="4" name="Slide Number Placeholder 3"/>
          <p:cNvSpPr>
            <a:spLocks noGrp="1"/>
          </p:cNvSpPr>
          <p:nvPr>
            <p:ph type="sldNum" sz="quarter" idx="5"/>
          </p:nvPr>
        </p:nvSpPr>
        <p:spPr/>
        <p:txBody>
          <a:bodyPr/>
          <a:lstStyle/>
          <a:p>
            <a:fld id="{DF0177F8-3717-E441-ABD5-E9CC1E0ED10B}" type="slidenum">
              <a:rPr lang="en-US" smtClean="0"/>
              <a:t>38</a:t>
            </a:fld>
            <a:endParaRPr lang="en-US" dirty="0"/>
          </a:p>
        </p:txBody>
      </p:sp>
    </p:spTree>
    <p:extLst>
      <p:ext uri="{BB962C8B-B14F-4D97-AF65-F5344CB8AC3E}">
        <p14:creationId xmlns:p14="http://schemas.microsoft.com/office/powerpoint/2010/main" val="3958234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sz="1000" dirty="0">
                <a:latin typeface="Arial" charset="0"/>
                <a:ea typeface="Arial" charset="0"/>
                <a:cs typeface="Arial" charset="0"/>
              </a:rPr>
              <a:t>Medicare offers a Special Enrollment Period for qualifying life events. </a:t>
            </a:r>
            <a:r>
              <a:rPr lang="en-US" sz="1000" b="0" i="0" kern="1200" dirty="0">
                <a:solidFill>
                  <a:schemeClr val="tx1"/>
                </a:solidFill>
                <a:effectLst/>
                <a:latin typeface="Arial" charset="0"/>
                <a:ea typeface="Arial" charset="0"/>
                <a:cs typeface="Arial" charset="0"/>
              </a:rPr>
              <a:t>This is for those times when life doesn't happen on Medicare’s schedule. Certain situations, such as moving to a new home or certain changes in your health care coverage or health, can qualify for a Special Enrollment Period. In most cases, you have two months from the date of a qualifying event to make coverage changes. </a:t>
            </a:r>
          </a:p>
          <a:p>
            <a:r>
              <a:rPr lang="en-US" sz="1000" b="0" i="0" kern="1200" dirty="0">
                <a:solidFill>
                  <a:schemeClr val="tx1"/>
                </a:solidFill>
                <a:effectLst/>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charset="0"/>
                <a:ea typeface="Arial" charset="0"/>
                <a:cs typeface="Arial" charset="0"/>
              </a:rPr>
              <a:t>During a Special Enrollment Period, you may switch or drop a Medicare Advantage (Part C) or prescription drug plan (Part D), but you can't switch from Original Medicare to a Medicare Advantage plan.</a:t>
            </a:r>
          </a:p>
          <a:p>
            <a:endParaRPr lang="en-US" sz="1000" b="0" i="0" kern="1200" dirty="0">
              <a:solidFill>
                <a:schemeClr val="tx1"/>
              </a:solidFill>
              <a:effectLst/>
              <a:latin typeface="Arial" charset="0"/>
              <a:ea typeface="Arial" charset="0"/>
              <a:cs typeface="Arial" charset="0"/>
            </a:endParaRPr>
          </a:p>
          <a:p>
            <a:r>
              <a:rPr lang="en-US" sz="1000" b="0" i="0" kern="1200" dirty="0">
                <a:solidFill>
                  <a:schemeClr val="tx1"/>
                </a:solidFill>
                <a:effectLst/>
                <a:latin typeface="Arial" charset="0"/>
                <a:ea typeface="Arial" charset="0"/>
                <a:cs typeface="Arial" charset="0"/>
              </a:rPr>
              <a:t>Again, we won’t go into this much more. The main point is that Medicare provides for times when you might have to change your coverage outside of the usual </a:t>
            </a:r>
            <a:r>
              <a:rPr lang="en-US" sz="1000" dirty="0">
                <a:latin typeface="Arial" charset="0"/>
                <a:ea typeface="Arial" charset="0"/>
                <a:cs typeface="Arial" charset="0"/>
              </a:rPr>
              <a:t>fall Annual Enrollment Period.</a:t>
            </a:r>
          </a:p>
        </p:txBody>
      </p:sp>
      <p:sp>
        <p:nvSpPr>
          <p:cNvPr id="4" name="Slide Number Placeholder 3"/>
          <p:cNvSpPr>
            <a:spLocks noGrp="1"/>
          </p:cNvSpPr>
          <p:nvPr>
            <p:ph type="sldNum" sz="quarter" idx="5"/>
          </p:nvPr>
        </p:nvSpPr>
        <p:spPr/>
        <p:txBody>
          <a:bodyPr/>
          <a:lstStyle/>
          <a:p>
            <a:fld id="{DF0177F8-3717-E441-ABD5-E9CC1E0ED10B}" type="slidenum">
              <a:rPr lang="en-US" smtClean="0"/>
              <a:t>39</a:t>
            </a:fld>
            <a:endParaRPr lang="en-US" dirty="0"/>
          </a:p>
        </p:txBody>
      </p:sp>
    </p:spTree>
    <p:extLst>
      <p:ext uri="{BB962C8B-B14F-4D97-AF65-F5344CB8AC3E}">
        <p14:creationId xmlns:p14="http://schemas.microsoft.com/office/powerpoint/2010/main" val="3412765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We’ve talked </a:t>
            </a:r>
            <a:r>
              <a:rPr lang="en-US" sz="1000" dirty="0">
                <a:latin typeface="Arial" charset="0"/>
                <a:ea typeface="Arial" charset="0"/>
                <a:cs typeface="Arial" charset="0"/>
              </a:rPr>
              <a:t>about your Medicare coverage options, the costs you may have and enrolling</a:t>
            </a:r>
            <a:r>
              <a:rPr lang="en-US" sz="1000" b="0" i="0" kern="1200" dirty="0">
                <a:solidFill>
                  <a:schemeClr val="tx1"/>
                </a:solidFill>
                <a:effectLst/>
                <a:latin typeface="Arial" charset="0"/>
                <a:ea typeface="Arial" charset="0"/>
                <a:cs typeface="Arial" charset="0"/>
              </a:rPr>
              <a:t>. Now let’s talk a little bit about ways to help save money.</a:t>
            </a:r>
          </a:p>
        </p:txBody>
      </p:sp>
      <p:sp>
        <p:nvSpPr>
          <p:cNvPr id="4" name="Slide Number Placeholder 3"/>
          <p:cNvSpPr>
            <a:spLocks noGrp="1"/>
          </p:cNvSpPr>
          <p:nvPr>
            <p:ph type="sldNum" sz="quarter" idx="5"/>
          </p:nvPr>
        </p:nvSpPr>
        <p:spPr/>
        <p:txBody>
          <a:bodyPr/>
          <a:lstStyle/>
          <a:p>
            <a:fld id="{DF0177F8-3717-E441-ABD5-E9CC1E0ED10B}" type="slidenum">
              <a:rPr lang="en-US" smtClean="0"/>
              <a:t>40</a:t>
            </a:fld>
            <a:endParaRPr lang="en-US" dirty="0"/>
          </a:p>
        </p:txBody>
      </p:sp>
    </p:spTree>
    <p:extLst>
      <p:ext uri="{BB962C8B-B14F-4D97-AF65-F5344CB8AC3E}">
        <p14:creationId xmlns:p14="http://schemas.microsoft.com/office/powerpoint/2010/main" val="71349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panose="020B0604020202020204" pitchFamily="34" charset="0"/>
                <a:ea typeface="Arial" charset="0"/>
                <a:cs typeface="Arial" panose="020B0604020202020204" pitchFamily="34" charset="0"/>
              </a:rPr>
              <a:t>One way to help you save money is to do your best to live a healthy lifestyle and take care of your health. Medicare covers a range of preventive services, many at no additional cost to you. Learn what they are and take advantage of them.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rial" panose="020B0604020202020204" pitchFamily="34" charset="0"/>
                <a:ea typeface="Arial" charset="0"/>
                <a:cs typeface="Arial" panose="020B0604020202020204" pitchFamily="34" charset="0"/>
              </a:rPr>
              <a:t>You may also </a:t>
            </a:r>
            <a:r>
              <a:rPr lang="en-US" sz="1000" kern="1200" dirty="0">
                <a:solidFill>
                  <a:schemeClr val="tx1"/>
                </a:solidFill>
                <a:effectLst/>
                <a:latin typeface="Arial" panose="020B0604020202020204" pitchFamily="34" charset="0"/>
                <a:cs typeface="Arial" panose="020B0604020202020204" pitchFamily="34" charset="0"/>
              </a:rPr>
              <a:t>be able to </a:t>
            </a:r>
            <a:r>
              <a:rPr lang="en-US" sz="1000" b="0" i="0" kern="1200" dirty="0">
                <a:solidFill>
                  <a:schemeClr val="tx1"/>
                </a:solidFill>
                <a:effectLst/>
                <a:latin typeface="Arial" panose="020B0604020202020204" pitchFamily="34" charset="0"/>
                <a:ea typeface="Arial" charset="0"/>
                <a:cs typeface="Arial" panose="020B0604020202020204" pitchFamily="34" charset="0"/>
              </a:rPr>
              <a:t>save money by choosing your provider from within your plan’s network, if you have one. If not, make sure that your provider accepts Medicare assignment and won’t charge you beyond what Medicare will allow.</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And then there are drug costs, which are a concern for many people. Ask your doctor or pharmacist about ways to save. You may be able to switch to a generic or other low-tier drug or get a better price by using a different pharmacy.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 </a:t>
            </a:r>
          </a:p>
          <a:p>
            <a:r>
              <a:rPr lang="en-US" sz="1000" b="0" i="0" kern="1200" dirty="0">
                <a:solidFill>
                  <a:schemeClr val="tx1"/>
                </a:solidFill>
                <a:effectLst/>
                <a:latin typeface="Arial" panose="020B0604020202020204" pitchFamily="34" charset="0"/>
                <a:ea typeface="Arial" charset="0"/>
                <a:cs typeface="Arial" panose="020B0604020202020204" pitchFamily="34" charset="0"/>
              </a:rPr>
              <a:t>And always, if you are in the hospital, ask whether you are an inpatient or are there for “observation.” It makes a difference in how your care is covered and may have an impact on your costs.</a:t>
            </a:r>
          </a:p>
        </p:txBody>
      </p:sp>
      <p:sp>
        <p:nvSpPr>
          <p:cNvPr id="4" name="Slide Number Placeholder 3"/>
          <p:cNvSpPr>
            <a:spLocks noGrp="1"/>
          </p:cNvSpPr>
          <p:nvPr>
            <p:ph type="sldNum" sz="quarter" idx="5"/>
          </p:nvPr>
        </p:nvSpPr>
        <p:spPr/>
        <p:txBody>
          <a:bodyPr/>
          <a:lstStyle/>
          <a:p>
            <a:fld id="{DF0177F8-3717-E441-ABD5-E9CC1E0ED10B}" type="slidenum">
              <a:rPr lang="en-US" smtClean="0"/>
              <a:t>41</a:t>
            </a:fld>
            <a:endParaRPr lang="en-US" dirty="0"/>
          </a:p>
        </p:txBody>
      </p:sp>
    </p:spTree>
    <p:extLst>
      <p:ext uri="{BB962C8B-B14F-4D97-AF65-F5344CB8AC3E}">
        <p14:creationId xmlns:p14="http://schemas.microsoft.com/office/powerpoint/2010/main" val="4051308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I’ll try to answer questions at the end of the presentation today, </a:t>
            </a:r>
            <a:r>
              <a:rPr lang="en-US" sz="1000" dirty="0">
                <a:latin typeface="Arial" charset="0"/>
                <a:ea typeface="Arial" charset="0"/>
                <a:cs typeface="Arial" charset="0"/>
              </a:rPr>
              <a:t>but</a:t>
            </a:r>
            <a:r>
              <a:rPr lang="en-US" sz="1000" b="0" i="0" kern="1200" dirty="0">
                <a:solidFill>
                  <a:schemeClr val="tx1"/>
                </a:solidFill>
                <a:effectLst/>
                <a:latin typeface="Arial" charset="0"/>
                <a:ea typeface="Arial" charset="0"/>
                <a:cs typeface="Arial" charset="0"/>
              </a:rPr>
              <a:t> you may have more as time goes on. So here are some places to go for more information.</a:t>
            </a:r>
          </a:p>
        </p:txBody>
      </p:sp>
      <p:sp>
        <p:nvSpPr>
          <p:cNvPr id="4" name="Slide Number Placeholder 3"/>
          <p:cNvSpPr>
            <a:spLocks noGrp="1"/>
          </p:cNvSpPr>
          <p:nvPr>
            <p:ph type="sldNum" sz="quarter" idx="5"/>
          </p:nvPr>
        </p:nvSpPr>
        <p:spPr/>
        <p:txBody>
          <a:bodyPr/>
          <a:lstStyle/>
          <a:p>
            <a:fld id="{DF0177F8-3717-E441-ABD5-E9CC1E0ED10B}" type="slidenum">
              <a:rPr lang="en-US" smtClean="0"/>
              <a:t>42</a:t>
            </a:fld>
            <a:endParaRPr lang="en-US" dirty="0"/>
          </a:p>
        </p:txBody>
      </p:sp>
    </p:spTree>
    <p:extLst>
      <p:ext uri="{BB962C8B-B14F-4D97-AF65-F5344CB8AC3E}">
        <p14:creationId xmlns:p14="http://schemas.microsoft.com/office/powerpoint/2010/main" val="3857552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You can also find helpful information at </a:t>
            </a:r>
            <a:r>
              <a:rPr lang="en-US" sz="1000" b="0" i="0" kern="1200" dirty="0" err="1">
                <a:solidFill>
                  <a:schemeClr val="tx1"/>
                </a:solidFill>
                <a:effectLst/>
                <a:latin typeface="Arial" charset="0"/>
                <a:ea typeface="Arial" charset="0"/>
                <a:cs typeface="Arial" charset="0"/>
              </a:rPr>
              <a:t>Medicare.gov</a:t>
            </a:r>
            <a:r>
              <a:rPr lang="en-US" sz="1000" b="0" i="0" kern="1200" dirty="0">
                <a:solidFill>
                  <a:schemeClr val="tx1"/>
                </a:solidFill>
                <a:effectLst/>
                <a:latin typeface="Arial" charset="0"/>
                <a:ea typeface="Arial" charset="0"/>
                <a:cs typeface="Arial" charset="0"/>
              </a:rPr>
              <a:t>, the official government website for Medicare. Or you can call Medicare at the number listed here.</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You may want to talk to your State Health Insurance Assistance Program to see if you qualify for any financial assistance. Or contact Social Security or your state Medicaid office to learn about other assistance programs. </a:t>
            </a:r>
          </a:p>
        </p:txBody>
      </p:sp>
      <p:sp>
        <p:nvSpPr>
          <p:cNvPr id="4" name="Slide Number Placeholder 3"/>
          <p:cNvSpPr>
            <a:spLocks noGrp="1"/>
          </p:cNvSpPr>
          <p:nvPr>
            <p:ph type="sldNum" sz="quarter" idx="5"/>
          </p:nvPr>
        </p:nvSpPr>
        <p:spPr/>
        <p:txBody>
          <a:bodyPr/>
          <a:lstStyle/>
          <a:p>
            <a:fld id="{DF0177F8-3717-E441-ABD5-E9CC1E0ED10B}" type="slidenum">
              <a:rPr lang="en-US" smtClean="0"/>
              <a:t>43</a:t>
            </a:fld>
            <a:endParaRPr lang="en-US" dirty="0"/>
          </a:p>
        </p:txBody>
      </p:sp>
    </p:spTree>
    <p:extLst>
      <p:ext uri="{BB962C8B-B14F-4D97-AF65-F5344CB8AC3E}">
        <p14:creationId xmlns:p14="http://schemas.microsoft.com/office/powerpoint/2010/main" val="129295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charset="0"/>
                <a:ea typeface="Arial" charset="0"/>
                <a:cs typeface="Arial" charset="0"/>
              </a:rPr>
              <a:t>Medicare is health insurance for older and disabled Americans and currently serves more than 61.4 million people in the U.S.</a:t>
            </a:r>
            <a:r>
              <a:rPr lang="en-US" sz="1000" kern="1200" baseline="30000" dirty="0">
                <a:solidFill>
                  <a:schemeClr val="tx1"/>
                </a:solidFill>
                <a:effectLst/>
                <a:latin typeface="Arial" charset="0"/>
                <a:ea typeface="Arial" charset="0"/>
                <a:cs typeface="Arial" charset="0"/>
              </a:rPr>
              <a:t>1</a:t>
            </a:r>
            <a:r>
              <a:rPr lang="en-US" sz="1000" kern="1200" dirty="0">
                <a:solidFill>
                  <a:schemeClr val="tx1"/>
                </a:solidFill>
                <a:effectLst/>
                <a:latin typeface="Arial" charset="0"/>
                <a:ea typeface="Arial" charset="0"/>
                <a:cs typeface="Arial" charset="0"/>
              </a:rPr>
              <a:t> It’s funded in part by federal payroll taxes paid by employees and employers. The tax is </a:t>
            </a:r>
            <a:r>
              <a:rPr lang="en-US" sz="1000" b="0" i="0" kern="1200" dirty="0">
                <a:solidFill>
                  <a:schemeClr val="tx1"/>
                </a:solidFill>
                <a:effectLst/>
                <a:latin typeface="Arial" charset="0"/>
                <a:ea typeface="Arial" charset="0"/>
                <a:cs typeface="Arial" charset="0"/>
              </a:rPr>
              <a:t>labeled </a:t>
            </a:r>
            <a:r>
              <a:rPr lang="en-US" sz="1000" kern="1200" dirty="0">
                <a:solidFill>
                  <a:schemeClr val="tx1"/>
                </a:solidFill>
                <a:effectLst/>
                <a:latin typeface="Arial" charset="0"/>
                <a:ea typeface="Arial" charset="0"/>
                <a:cs typeface="Arial" charset="0"/>
              </a:rPr>
              <a:t>“FICA” on paystubs.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Medicare is individual insurance, which may be confusing if you’re used to getting coverage for yourself, your spouse and your children through an employer plan.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Medicare is not free. You’ll have some costs to pay, which we will cover in a bit.</a:t>
            </a:r>
          </a:p>
          <a:p>
            <a:endParaRPr lang="en-US" sz="1000" kern="1200" dirty="0">
              <a:solidFill>
                <a:schemeClr val="tx1"/>
              </a:solidFill>
              <a:effectLst/>
              <a:latin typeface="Arial" charset="0"/>
              <a:ea typeface="Arial" charset="0"/>
              <a:cs typeface="Arial" charset="0"/>
            </a:endParaRPr>
          </a:p>
          <a:p>
            <a:r>
              <a:rPr lang="en-US" sz="1000" kern="1200" dirty="0">
                <a:solidFill>
                  <a:schemeClr val="tx1"/>
                </a:solidFill>
                <a:effectLst/>
                <a:latin typeface="Arial" charset="0"/>
                <a:ea typeface="Arial" charset="0"/>
                <a:cs typeface="Arial" charset="0"/>
              </a:rPr>
              <a:t>Medicare is also not a family health plan. Each person must meet Medicare eligibility requirements as an individual, and each person is covered as an individual. For example, one spouse may turn 65 and enroll in Medicare while the other spouse is not yet eligible. </a:t>
            </a:r>
          </a:p>
          <a:p>
            <a:r>
              <a:rPr lang="en-US" sz="1000" kern="1200" dirty="0">
                <a:solidFill>
                  <a:schemeClr val="tx1"/>
                </a:solidFill>
                <a:effectLst/>
                <a:latin typeface="Arial" charset="0"/>
                <a:ea typeface="Arial" charset="0"/>
                <a:cs typeface="Arial" charset="0"/>
              </a:rPr>
              <a:t> </a:t>
            </a:r>
          </a:p>
          <a:p>
            <a:r>
              <a:rPr lang="en-US" sz="1000" kern="1200" dirty="0">
                <a:solidFill>
                  <a:schemeClr val="tx1"/>
                </a:solidFill>
                <a:effectLst/>
                <a:latin typeface="Arial" charset="0"/>
                <a:ea typeface="Arial" charset="0"/>
                <a:cs typeface="Arial" charset="0"/>
              </a:rPr>
              <a:t>Finally, Medicare is different from Social Security. It’s also different from Medicaid – which is health insurance for people with limited income and resources. We’ll talk more about that next.</a:t>
            </a:r>
          </a:p>
          <a:p>
            <a:r>
              <a:rPr lang="en-US" sz="1000" kern="1200" dirty="0">
                <a:solidFill>
                  <a:schemeClr val="tx1"/>
                </a:solidFill>
                <a:effectLst/>
                <a:latin typeface="Arial" charset="0"/>
                <a:ea typeface="Arial" charset="0"/>
                <a:cs typeface="Arial"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i="1" kern="1200" baseline="30000" dirty="0">
                <a:solidFill>
                  <a:schemeClr val="tx1"/>
                </a:solidFill>
                <a:effectLst/>
                <a:latin typeface="Arial" charset="0"/>
                <a:ea typeface="Arial" charset="0"/>
                <a:cs typeface="Arial" charset="0"/>
              </a:rPr>
              <a:t>1</a:t>
            </a:r>
            <a:r>
              <a:rPr lang="en-US" sz="1000" i="1" kern="1200" dirty="0">
                <a:solidFill>
                  <a:schemeClr val="tx1"/>
                </a:solidFill>
                <a:effectLst/>
                <a:latin typeface="Arial" charset="0"/>
                <a:ea typeface="Arial" charset="0"/>
                <a:cs typeface="Arial" charset="0"/>
              </a:rPr>
              <a:t>CMS/Office of Enterprise Data &amp; Analytics, April 15, 2020</a:t>
            </a:r>
            <a:br>
              <a:rPr lang="en-US" sz="900" i="1" kern="1200" dirty="0">
                <a:solidFill>
                  <a:schemeClr val="tx1"/>
                </a:solidFill>
                <a:effectLst/>
                <a:latin typeface="+mn-lt"/>
                <a:ea typeface="+mn-ea"/>
                <a:cs typeface="+mn-cs"/>
              </a:rPr>
            </a:br>
            <a:r>
              <a:rPr lang="en-US" sz="1000" i="1" u="sng" kern="1200" dirty="0">
                <a:solidFill>
                  <a:schemeClr val="tx1"/>
                </a:solidFill>
                <a:effectLst/>
                <a:latin typeface="Arial" charset="0"/>
                <a:ea typeface="Arial" charset="0"/>
                <a:cs typeface="Arial" charset="0"/>
                <a:hlinkClick r:id="rId3"/>
              </a:rPr>
              <a:t>https://www.cms.gov/fastfacts/</a:t>
            </a:r>
            <a:r>
              <a:rPr lang="en-US" sz="1000" i="1" kern="1200" dirty="0">
                <a:solidFill>
                  <a:schemeClr val="tx1"/>
                </a:solidFill>
                <a:effectLst/>
                <a:latin typeface="Arial" charset="0"/>
                <a:ea typeface="Arial" charset="0"/>
                <a:cs typeface="Arial" charset="0"/>
              </a:rPr>
              <a:t> </a:t>
            </a:r>
            <a:endParaRPr lang="en-US" sz="10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dirty="0"/>
          </a:p>
        </p:txBody>
      </p:sp>
    </p:spTree>
    <p:extLst>
      <p:ext uri="{BB962C8B-B14F-4D97-AF65-F5344CB8AC3E}">
        <p14:creationId xmlns:p14="http://schemas.microsoft.com/office/powerpoint/2010/main" val="2846592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Arial" charset="0"/>
                <a:cs typeface="Arial" charset="0"/>
              </a:rPr>
              <a:t>Thank you so much for your attention. </a:t>
            </a:r>
          </a:p>
          <a:p>
            <a:r>
              <a:rPr lang="en-US" sz="1000" b="0" i="0" kern="1200" dirty="0">
                <a:solidFill>
                  <a:schemeClr val="tx1"/>
                </a:solidFill>
                <a:effectLst/>
                <a:latin typeface="Arial" charset="0"/>
                <a:ea typeface="Arial" charset="0"/>
                <a:cs typeface="Arial" charset="0"/>
              </a:rPr>
              <a:t> </a:t>
            </a:r>
          </a:p>
          <a:p>
            <a:r>
              <a:rPr lang="en-US" sz="1000" b="0" i="0" kern="1200" dirty="0">
                <a:solidFill>
                  <a:schemeClr val="tx1"/>
                </a:solidFill>
                <a:effectLst/>
                <a:latin typeface="Arial" charset="0"/>
                <a:ea typeface="Arial" charset="0"/>
                <a:cs typeface="Arial" charset="0"/>
              </a:rPr>
              <a:t>We’ve covered a lot today. What questions do you have?</a:t>
            </a:r>
          </a:p>
        </p:txBody>
      </p:sp>
      <p:sp>
        <p:nvSpPr>
          <p:cNvPr id="4" name="Slide Number Placeholder 3"/>
          <p:cNvSpPr>
            <a:spLocks noGrp="1"/>
          </p:cNvSpPr>
          <p:nvPr>
            <p:ph type="sldNum" sz="quarter" idx="5"/>
          </p:nvPr>
        </p:nvSpPr>
        <p:spPr/>
        <p:txBody>
          <a:bodyPr/>
          <a:lstStyle/>
          <a:p>
            <a:fld id="{DF0177F8-3717-E441-ABD5-E9CC1E0ED10B}" type="slidenum">
              <a:rPr lang="en-US" smtClean="0"/>
              <a:t>44</a:t>
            </a:fld>
            <a:endParaRPr lang="en-US" dirty="0"/>
          </a:p>
        </p:txBody>
      </p:sp>
    </p:spTree>
    <p:extLst>
      <p:ext uri="{BB962C8B-B14F-4D97-AF65-F5344CB8AC3E}">
        <p14:creationId xmlns:p14="http://schemas.microsoft.com/office/powerpoint/2010/main" val="2512847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45</a:t>
            </a:fld>
            <a:endParaRPr lang="en-US" dirty="0"/>
          </a:p>
        </p:txBody>
      </p:sp>
    </p:spTree>
    <p:extLst>
      <p:ext uri="{BB962C8B-B14F-4D97-AF65-F5344CB8AC3E}">
        <p14:creationId xmlns:p14="http://schemas.microsoft.com/office/powerpoint/2010/main" val="121232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Let’s quickly touch on Medicaid. </a:t>
            </a:r>
          </a:p>
          <a:p>
            <a:endParaRPr lang="en-US" sz="1000" dirty="0">
              <a:latin typeface="Arial" panose="020B0604020202020204" pitchFamily="34" charset="0"/>
              <a:cs typeface="Arial" panose="020B0604020202020204" pitchFamily="34" charset="0"/>
            </a:endParaRPr>
          </a:p>
          <a:p>
            <a:pPr marL="0" indent="0">
              <a:buNone/>
            </a:pPr>
            <a:r>
              <a:rPr lang="en-US" sz="1000" b="0" dirty="0">
                <a:latin typeface="Arial" panose="020B0604020202020204" pitchFamily="34" charset="0"/>
                <a:cs typeface="Arial" panose="020B0604020202020204" pitchFamily="34" charset="0"/>
              </a:rPr>
              <a:t>Medicaid is </a:t>
            </a:r>
            <a:r>
              <a:rPr lang="en-US" sz="1000" dirty="0">
                <a:latin typeface="Arial" panose="020B0604020202020204" pitchFamily="34" charset="0"/>
                <a:cs typeface="Arial" panose="020B0604020202020204" pitchFamily="34" charset="0"/>
              </a:rPr>
              <a:t>a state government program that helps pay health care costs for individuals, families and children with limited income and resources.</a:t>
            </a:r>
          </a:p>
          <a:p>
            <a:r>
              <a:rPr lang="en-US" sz="1000" dirty="0">
                <a:latin typeface="Arial" panose="020B0604020202020204" pitchFamily="34" charset="0"/>
                <a:cs typeface="Arial" panose="020B0604020202020204" pitchFamily="34" charset="0"/>
              </a:rPr>
              <a:t>- Programs vary from state-to-state but do follow federal guidelines for benefits</a:t>
            </a:r>
          </a:p>
          <a:p>
            <a:r>
              <a:rPr lang="en-US" sz="1000" dirty="0">
                <a:latin typeface="Arial" panose="020B0604020202020204" pitchFamily="34" charset="0"/>
                <a:cs typeface="Arial" panose="020B0604020202020204" pitchFamily="34" charset="0"/>
              </a:rPr>
              <a:t>- Eligibility varies from state-to-state</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000" dirty="0">
                <a:latin typeface="Arial" panose="020B0604020202020204" pitchFamily="34" charset="0"/>
                <a:cs typeface="Arial" panose="020B0604020202020204" pitchFamily="34" charset="0"/>
              </a:rPr>
              <a:t>Medicaid and Medicare can work together. In fact, some people can have both Medicare and Medicaid. These people are called “dual eligible.” We’ll talk more about this later. </a:t>
            </a:r>
          </a:p>
          <a:p>
            <a:pPr marL="0" indent="0">
              <a:buNone/>
            </a:pP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dirty="0"/>
          </a:p>
        </p:txBody>
      </p:sp>
    </p:spTree>
    <p:extLst>
      <p:ext uri="{BB962C8B-B14F-4D97-AF65-F5344CB8AC3E}">
        <p14:creationId xmlns:p14="http://schemas.microsoft.com/office/powerpoint/2010/main" val="80110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charset="0"/>
                <a:ea typeface="Arial" charset="0"/>
                <a:cs typeface="Arial" charset="0"/>
              </a:rPr>
              <a:t>So we said that Medicare is individual insurance. But who can get it? </a:t>
            </a:r>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dirty="0"/>
          </a:p>
        </p:txBody>
      </p:sp>
    </p:spTree>
    <p:extLst>
      <p:ext uri="{BB962C8B-B14F-4D97-AF65-F5344CB8AC3E}">
        <p14:creationId xmlns:p14="http://schemas.microsoft.com/office/powerpoint/2010/main" val="232825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Arial" charset="0"/>
                <a:cs typeface="Arial" panose="020B0604020202020204" pitchFamily="34" charset="0"/>
              </a:rPr>
              <a:t>As you might guess, there are eligibility requirements for Medicare. </a:t>
            </a:r>
          </a:p>
          <a:p>
            <a:r>
              <a:rPr lang="en-US" sz="1000" kern="1200" dirty="0">
                <a:solidFill>
                  <a:schemeClr val="tx1"/>
                </a:solidFill>
                <a:effectLst/>
                <a:latin typeface="Arial" panose="020B0604020202020204" pitchFamily="34" charset="0"/>
                <a:ea typeface="Arial"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Arial" charset="0"/>
                <a:cs typeface="Arial" panose="020B0604020202020204" pitchFamily="34" charset="0"/>
              </a:rPr>
              <a:t>First, Medicare is for U.S. citizens and for legal residents living in the U.S. for at least the previous 5 years. You must </a:t>
            </a:r>
            <a:r>
              <a:rPr lang="en-US" sz="1000" kern="1200" dirty="0">
                <a:solidFill>
                  <a:schemeClr val="tx1"/>
                </a:solidFill>
                <a:effectLst/>
                <a:latin typeface="Arial" panose="020B0604020202020204" pitchFamily="34" charset="0"/>
                <a:cs typeface="Arial" panose="020B0604020202020204" pitchFamily="34" charset="0"/>
              </a:rPr>
              <a:t>also meet one of the following requirements: b</a:t>
            </a:r>
            <a:r>
              <a:rPr lang="en-US" sz="1000" kern="1200" dirty="0">
                <a:solidFill>
                  <a:schemeClr val="tx1"/>
                </a:solidFill>
                <a:effectLst/>
                <a:latin typeface="Arial" panose="020B0604020202020204" pitchFamily="34" charset="0"/>
                <a:ea typeface="Arial" charset="0"/>
                <a:cs typeface="Arial" panose="020B0604020202020204" pitchFamily="34" charset="0"/>
              </a:rPr>
              <a:t>e age 65, younger than 65 with a qualifying disability and have received disability benefits for 24 months</a:t>
            </a:r>
            <a:r>
              <a:rPr lang="en-US" sz="1000" kern="1200" dirty="0">
                <a:solidFill>
                  <a:schemeClr val="tx1"/>
                </a:solidFill>
                <a:effectLst/>
                <a:latin typeface="Arial" panose="020B0604020202020204" pitchFamily="34" charset="0"/>
                <a:cs typeface="Arial" panose="020B0604020202020204" pitchFamily="34" charset="0"/>
              </a:rPr>
              <a:t>, or any age with a diagnosis of end-stage renal disease or ALS.</a:t>
            </a:r>
            <a:r>
              <a:rPr lang="en-US" sz="1000" kern="1200" dirty="0">
                <a:solidFill>
                  <a:schemeClr val="tx1"/>
                </a:solidFill>
                <a:effectLst/>
                <a:latin typeface="Arial" panose="020B0604020202020204" pitchFamily="34" charset="0"/>
                <a:ea typeface="Arial" charset="0"/>
                <a:cs typeface="Arial" panose="020B0604020202020204" pitchFamily="34" charset="0"/>
              </a:rPr>
              <a:t> </a:t>
            </a:r>
          </a:p>
          <a:p>
            <a:r>
              <a:rPr lang="en-US" sz="1000" kern="1200" dirty="0">
                <a:solidFill>
                  <a:schemeClr val="tx1"/>
                </a:solidFill>
                <a:effectLst/>
                <a:latin typeface="Arial" panose="020B0604020202020204" pitchFamily="34" charset="0"/>
                <a:ea typeface="Arial" charset="0"/>
                <a:cs typeface="Arial" panose="020B0604020202020204" pitchFamily="34" charset="0"/>
              </a:rPr>
              <a:t> </a:t>
            </a:r>
          </a:p>
          <a:p>
            <a:r>
              <a:rPr lang="en-US" sz="1000" kern="1200" dirty="0">
                <a:solidFill>
                  <a:schemeClr val="tx1"/>
                </a:solidFill>
                <a:effectLst/>
                <a:latin typeface="Arial" panose="020B0604020202020204" pitchFamily="34" charset="0"/>
                <a:ea typeface="Arial" charset="0"/>
                <a:cs typeface="Arial" panose="020B0604020202020204" pitchFamily="34" charset="0"/>
              </a:rPr>
              <a:t>Each individual enrolled in Medicare gets a card with a unique number on it. Numbers are randomly generated and assigned. You can see here what a Medicare card looks like.</a:t>
            </a: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dirty="0"/>
          </a:p>
        </p:txBody>
      </p:sp>
    </p:spTree>
    <p:extLst>
      <p:ext uri="{BB962C8B-B14F-4D97-AF65-F5344CB8AC3E}">
        <p14:creationId xmlns:p14="http://schemas.microsoft.com/office/powerpoint/2010/main" val="128804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We mentioned the term “dual eligibility.” Now we will dive in a little more. People who are “dual eligible” can have both Medicare and Medicaid. And yes, the two programs can work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If you have both Medicare and Medicaid, the two will work together and may cover most all of your health care costs. </a:t>
            </a:r>
          </a:p>
          <a:p>
            <a:endParaRPr lang="en-US" sz="100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Additionally, “dual eligible” individuals may be eligible for special </a:t>
            </a:r>
            <a:r>
              <a:rPr lang="en-US" sz="1000" kern="1200" dirty="0">
                <a:solidFill>
                  <a:schemeClr val="tx1"/>
                </a:solidFill>
                <a:effectLst/>
                <a:latin typeface="Arial" panose="020B0604020202020204" pitchFamily="34" charset="0"/>
                <a:cs typeface="Arial" panose="020B0604020202020204" pitchFamily="34" charset="0"/>
              </a:rPr>
              <a:t>private</a:t>
            </a:r>
            <a:r>
              <a:rPr lang="en-US" sz="1000" dirty="0">
                <a:latin typeface="Arial" panose="020B0604020202020204" pitchFamily="34" charset="0"/>
                <a:cs typeface="Arial" panose="020B0604020202020204" pitchFamily="34" charset="0"/>
              </a:rPr>
              <a:t> Medicare plans. For example, people with Medicare and Medicaid can get a special coordinated care plan called a Dual Special Needs Plan. </a:t>
            </a:r>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dirty="0"/>
          </a:p>
        </p:txBody>
      </p:sp>
    </p:spTree>
    <p:extLst>
      <p:ext uri="{BB962C8B-B14F-4D97-AF65-F5344CB8AC3E}">
        <p14:creationId xmlns:p14="http://schemas.microsoft.com/office/powerpoint/2010/main" val="119368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So we’ve covered who can get Medicare, but before we look at what Medicare covers, let’s talk about a situation many of you may be in today. Working past 65. </a:t>
            </a:r>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dirty="0"/>
          </a:p>
        </p:txBody>
      </p:sp>
    </p:spTree>
    <p:extLst>
      <p:ext uri="{BB962C8B-B14F-4D97-AF65-F5344CB8AC3E}">
        <p14:creationId xmlns:p14="http://schemas.microsoft.com/office/powerpoint/2010/main" val="2205351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901700"/>
            <a:ext cx="6227505" cy="2103967"/>
          </a:xfrm>
        </p:spPr>
        <p:txBody>
          <a:bodyPr anchor="b">
            <a:noAutofit/>
          </a:bodyPr>
          <a:lstStyle>
            <a:lvl1pPr algn="l">
              <a:defRPr sz="3800" spc="0" baseline="0"/>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81" y="2991201"/>
            <a:ext cx="6227505"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49" y="6083710"/>
            <a:ext cx="2257425" cy="270245"/>
          </a:xfrm>
        </p:spPr>
        <p:txBody>
          <a:bodyPr/>
          <a:lstStyle>
            <a:lvl1pPr marL="0" indent="0">
              <a:buNone/>
              <a:defRPr sz="1000" b="0"/>
            </a:lvl1pPr>
            <a:lvl2pPr marL="88894" indent="0">
              <a:buNone/>
              <a:defRPr/>
            </a:lvl2pPr>
          </a:lstStyle>
          <a:p>
            <a:pPr lvl="0"/>
            <a:r>
              <a:rPr lang="en-US" dirty="0"/>
              <a:t>Click to edit</a:t>
            </a:r>
          </a:p>
        </p:txBody>
      </p:sp>
      <p:sp>
        <p:nvSpPr>
          <p:cNvPr id="14" name="Freeform 13">
            <a:extLst>
              <a:ext uri="{FF2B5EF4-FFF2-40B4-BE49-F238E27FC236}">
                <a16:creationId xmlns:a16="http://schemas.microsoft.com/office/drawing/2014/main" id="{C1DEA533-C29E-F24E-AA8B-1C5C0A5F4AB7}"/>
              </a:ext>
            </a:extLst>
          </p:cNvPr>
          <p:cNvSpPr/>
          <p:nvPr userDrawn="1"/>
        </p:nvSpPr>
        <p:spPr>
          <a:xfrm>
            <a:off x="0" y="2965974"/>
            <a:ext cx="9155359" cy="2254806"/>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dirty="0"/>
              <a:t> </a:t>
            </a:r>
          </a:p>
        </p:txBody>
      </p:sp>
      <p:sp>
        <p:nvSpPr>
          <p:cNvPr id="15" name="Graphic 8">
            <a:extLst>
              <a:ext uri="{FF2B5EF4-FFF2-40B4-BE49-F238E27FC236}">
                <a16:creationId xmlns:a16="http://schemas.microsoft.com/office/drawing/2014/main" id="{526EA6DD-7353-744A-AD84-B2E27B6572D5}"/>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dirty="0"/>
          </a:p>
        </p:txBody>
      </p:sp>
      <p:pic>
        <p:nvPicPr>
          <p:cNvPr id="12" name="Picture 11" descr="A close up of a sign&#10;&#10;Description automatically generated">
            <a:extLst>
              <a:ext uri="{FF2B5EF4-FFF2-40B4-BE49-F238E27FC236}">
                <a16:creationId xmlns:a16="http://schemas.microsoft.com/office/drawing/2014/main" id="{39BB8F45-7E68-0F42-86EC-7CCBD3731979}"/>
              </a:ext>
            </a:extLst>
          </p:cNvPr>
          <p:cNvPicPr>
            <a:picLocks noChangeAspect="1"/>
          </p:cNvPicPr>
          <p:nvPr userDrawn="1"/>
        </p:nvPicPr>
        <p:blipFill>
          <a:blip r:embed="rId2"/>
          <a:stretch>
            <a:fillRect/>
          </a:stretch>
        </p:blipFill>
        <p:spPr>
          <a:xfrm>
            <a:off x="7555751" y="5838127"/>
            <a:ext cx="1129136" cy="402336"/>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506086"/>
            <a:ext cx="4023360" cy="4527549"/>
          </a:xfrm>
        </p:spPr>
        <p:txBody>
          <a:bodyPr/>
          <a:lstStyle>
            <a:lvl1pPr marL="114292" indent="-114292">
              <a:spcBef>
                <a:spcPts val="300"/>
              </a:spcBef>
              <a:spcAft>
                <a:spcPts val="600"/>
              </a:spcAft>
              <a:buClr>
                <a:schemeClr val="accent1"/>
              </a:buClr>
              <a:tabLst/>
              <a:defRPr sz="1400"/>
            </a:lvl1pPr>
            <a:lvl2pPr marL="217473" indent="-90482">
              <a:spcBef>
                <a:spcPts val="0"/>
              </a:spcBef>
              <a:spcAft>
                <a:spcPts val="600"/>
              </a:spcAft>
              <a:buClr>
                <a:schemeClr val="accent1"/>
              </a:buClr>
              <a:tabLst/>
              <a:defRPr sz="1400"/>
            </a:lvl2pPr>
            <a:lvl3pPr marL="312715" indent="-88894">
              <a:spcBef>
                <a:spcPts val="0"/>
              </a:spcBef>
              <a:spcAft>
                <a:spcPts val="600"/>
              </a:spcAft>
              <a:buClr>
                <a:schemeClr val="accent1"/>
              </a:buClr>
              <a:tabLst/>
              <a:defRPr sz="1200"/>
            </a:lvl3pPr>
            <a:lvl4pPr marL="403195" indent="-76194">
              <a:spcBef>
                <a:spcPts val="0"/>
              </a:spcBef>
              <a:spcAft>
                <a:spcPts val="600"/>
              </a:spcAft>
              <a:buClr>
                <a:schemeClr val="accent1"/>
              </a:buClr>
              <a:tabLst/>
              <a:defRPr sz="1100"/>
            </a:lvl4pPr>
            <a:lvl5pPr marL="506374" indent="-84133">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506086"/>
            <a:ext cx="4023360" cy="4527549"/>
          </a:xfrm>
        </p:spPr>
        <p:txBody>
          <a:bodyPr/>
          <a:lstStyle>
            <a:lvl1pPr marL="114292" indent="-114292">
              <a:spcBef>
                <a:spcPts val="300"/>
              </a:spcBef>
              <a:spcAft>
                <a:spcPts val="600"/>
              </a:spcAft>
              <a:buClr>
                <a:schemeClr val="accent1"/>
              </a:buClr>
              <a:tabLst/>
              <a:defRPr sz="1400"/>
            </a:lvl1pPr>
            <a:lvl2pPr marL="217473" indent="-90482">
              <a:spcBef>
                <a:spcPts val="0"/>
              </a:spcBef>
              <a:spcAft>
                <a:spcPts val="600"/>
              </a:spcAft>
              <a:buClr>
                <a:schemeClr val="accent1"/>
              </a:buClr>
              <a:tabLst/>
              <a:defRPr sz="1400"/>
            </a:lvl2pPr>
            <a:lvl3pPr marL="312715" indent="-88894">
              <a:spcBef>
                <a:spcPts val="0"/>
              </a:spcBef>
              <a:spcAft>
                <a:spcPts val="600"/>
              </a:spcAft>
              <a:buClr>
                <a:schemeClr val="accent1"/>
              </a:buClr>
              <a:tabLst/>
              <a:defRPr sz="1200"/>
            </a:lvl3pPr>
            <a:lvl4pPr marL="403195" indent="-76194">
              <a:spcBef>
                <a:spcPts val="0"/>
              </a:spcBef>
              <a:spcAft>
                <a:spcPts val="600"/>
              </a:spcAft>
              <a:buClr>
                <a:schemeClr val="accent1"/>
              </a:buClr>
              <a:tabLst/>
              <a:defRPr sz="1100"/>
            </a:lvl4pPr>
            <a:lvl5pPr marL="506374" indent="-84133">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909238"/>
            <a:ext cx="4023360" cy="4105740"/>
          </a:xfrm>
        </p:spPr>
        <p:txBody>
          <a:bodyPr/>
          <a:lstStyle>
            <a:lvl1pPr marL="114292" indent="-114292">
              <a:spcBef>
                <a:spcPts val="300"/>
              </a:spcBef>
              <a:spcAft>
                <a:spcPts val="600"/>
              </a:spcAft>
              <a:buClr>
                <a:schemeClr val="accent1"/>
              </a:buClr>
              <a:tabLst/>
              <a:defRPr sz="1400"/>
            </a:lvl1pPr>
            <a:lvl2pPr marL="217473" indent="-90482">
              <a:spcBef>
                <a:spcPts val="0"/>
              </a:spcBef>
              <a:spcAft>
                <a:spcPts val="600"/>
              </a:spcAft>
              <a:buClr>
                <a:schemeClr val="accent1"/>
              </a:buClr>
              <a:tabLst/>
              <a:defRPr sz="1400"/>
            </a:lvl2pPr>
            <a:lvl3pPr marL="312715" indent="-88894">
              <a:spcBef>
                <a:spcPts val="0"/>
              </a:spcBef>
              <a:spcAft>
                <a:spcPts val="600"/>
              </a:spcAft>
              <a:buClr>
                <a:schemeClr val="accent1"/>
              </a:buClr>
              <a:tabLst/>
              <a:defRPr sz="1200"/>
            </a:lvl3pPr>
            <a:lvl4pPr marL="403195" indent="-76194">
              <a:spcBef>
                <a:spcPts val="0"/>
              </a:spcBef>
              <a:spcAft>
                <a:spcPts val="600"/>
              </a:spcAft>
              <a:buClr>
                <a:schemeClr val="accent1"/>
              </a:buClr>
              <a:tabLst/>
              <a:defRPr sz="1100"/>
            </a:lvl4pPr>
            <a:lvl5pPr marL="506374" indent="-84133">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909238"/>
            <a:ext cx="4023360" cy="4105740"/>
          </a:xfrm>
        </p:spPr>
        <p:txBody>
          <a:bodyPr/>
          <a:lstStyle>
            <a:lvl1pPr marL="114292" indent="-114292">
              <a:spcBef>
                <a:spcPts val="300"/>
              </a:spcBef>
              <a:spcAft>
                <a:spcPts val="600"/>
              </a:spcAft>
              <a:buClr>
                <a:schemeClr val="accent1"/>
              </a:buClr>
              <a:tabLst/>
              <a:defRPr sz="1400"/>
            </a:lvl1pPr>
            <a:lvl2pPr marL="217473" indent="-90482">
              <a:spcBef>
                <a:spcPts val="0"/>
              </a:spcBef>
              <a:spcAft>
                <a:spcPts val="600"/>
              </a:spcAft>
              <a:buClr>
                <a:schemeClr val="accent1"/>
              </a:buClr>
              <a:tabLst/>
              <a:defRPr sz="1400"/>
            </a:lvl2pPr>
            <a:lvl3pPr marL="312715" indent="-88894">
              <a:spcBef>
                <a:spcPts val="0"/>
              </a:spcBef>
              <a:spcAft>
                <a:spcPts val="600"/>
              </a:spcAft>
              <a:buClr>
                <a:schemeClr val="accent1"/>
              </a:buClr>
              <a:tabLst/>
              <a:defRPr sz="1200"/>
            </a:lvl3pPr>
            <a:lvl4pPr marL="403195" indent="-76194">
              <a:spcBef>
                <a:spcPts val="0"/>
              </a:spcBef>
              <a:spcAft>
                <a:spcPts val="600"/>
              </a:spcAft>
              <a:buClr>
                <a:schemeClr val="accent1"/>
              </a:buClr>
              <a:tabLst/>
              <a:defRPr sz="1100"/>
            </a:lvl4pPr>
            <a:lvl5pPr marL="506374" indent="-84133">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47472"/>
            <a:ext cx="8311896" cy="1094471"/>
          </a:xfrm>
        </p:spPr>
        <p:txBody>
          <a:bodyPr vert="horz" lIns="91440" tIns="45720" rIns="91440" bIns="45720" rtlCol="0" anchor="t" anchorCtr="0">
            <a:noAutofit/>
          </a:bodyPr>
          <a:lstStyle>
            <a:lvl1pPr>
              <a:lnSpc>
                <a:spcPct val="100000"/>
              </a:lnSpc>
              <a:defRPr lang="en-US" sz="2800"/>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96841"/>
          </a:xfrm>
        </p:spPr>
        <p:txBody>
          <a:bodyPr/>
          <a:lstStyle>
            <a:lvl1pPr>
              <a:lnSpc>
                <a:spcPct val="100000"/>
              </a:lnSpc>
              <a:defRPr sz="28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548102"/>
            <a:ext cx="3200400" cy="21698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3975024"/>
            <a:ext cx="3346704" cy="1658837"/>
          </a:xfrm>
        </p:spPr>
        <p:txBody>
          <a:bodyPr/>
          <a:lstStyle>
            <a:lvl1pPr marL="88894" marR="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41" indent="0">
              <a:buNone/>
              <a:defRPr/>
            </a:lvl2pPr>
          </a:lstStyle>
          <a:p>
            <a:pPr lvl="0"/>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3975024"/>
            <a:ext cx="3346704" cy="1658837"/>
          </a:xfrm>
        </p:spPr>
        <p:txBody>
          <a:bodyPr/>
          <a:lstStyle>
            <a:lvl1pPr marL="88894" marR="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41" indent="0">
              <a:buNone/>
              <a:defRPr/>
            </a:lvl2pPr>
          </a:lstStyle>
          <a:p>
            <a:pPr lvl="0"/>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894" marR="0" lvl="0" indent="-88894" algn="l" defTabSz="6857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349241" y="624231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56387"/>
          </a:xfrm>
        </p:spPr>
        <p:txBody>
          <a:bodyPr/>
          <a:lstStyle>
            <a:lvl1pPr>
              <a:lnSpc>
                <a:spcPct val="100000"/>
              </a:lnSpc>
              <a:defRPr sz="28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548102"/>
            <a:ext cx="3200400" cy="21698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999232"/>
            <a:ext cx="8423175"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47472"/>
            <a:ext cx="4023360" cy="1096841"/>
          </a:xfrm>
        </p:spPr>
        <p:txBody>
          <a:bodyPr/>
          <a:lstStyle>
            <a:lvl1pPr>
              <a:lnSpc>
                <a:spcPct val="100000"/>
              </a:lnSpc>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823499"/>
            <a:ext cx="4023360" cy="3864696"/>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82545">
              <a:lnSpc>
                <a:spcPct val="100000"/>
              </a:lnSpc>
              <a:spcBef>
                <a:spcPts val="0"/>
              </a:spcBef>
              <a:spcAft>
                <a:spcPts val="600"/>
              </a:spcAft>
              <a:buClr>
                <a:schemeClr val="accent1"/>
              </a:buClr>
              <a:buFont typeface="System Font Regular"/>
              <a:buChar char="-"/>
              <a:tabLst/>
              <a:defRPr sz="1400">
                <a:solidFill>
                  <a:schemeClr val="accent1"/>
                </a:solidFill>
              </a:defRPr>
            </a:lvl2pPr>
            <a:lvl3pPr marL="306364" indent="-88894">
              <a:lnSpc>
                <a:spcPct val="100000"/>
              </a:lnSpc>
              <a:spcBef>
                <a:spcPts val="0"/>
              </a:spcBef>
              <a:spcAft>
                <a:spcPts val="600"/>
              </a:spcAft>
              <a:buClr>
                <a:schemeClr val="accent1"/>
              </a:buClr>
              <a:tabLst/>
              <a:defRPr sz="1200">
                <a:solidFill>
                  <a:schemeClr val="accent1"/>
                </a:solidFill>
              </a:defRPr>
            </a:lvl3pPr>
            <a:lvl4pPr marL="395258" indent="-80957">
              <a:lnSpc>
                <a:spcPct val="100000"/>
              </a:lnSpc>
              <a:spcBef>
                <a:spcPts val="0"/>
              </a:spcBef>
              <a:spcAft>
                <a:spcPts val="600"/>
              </a:spcAft>
              <a:buClr>
                <a:schemeClr val="accent1"/>
              </a:buClr>
              <a:buFont typeface="System Font Regular"/>
              <a:buChar char="-"/>
              <a:tabLst/>
              <a:defRPr sz="1100">
                <a:solidFill>
                  <a:schemeClr val="accent1"/>
                </a:solidFill>
              </a:defRPr>
            </a:lvl4pPr>
            <a:lvl5pPr marL="500026" indent="-88894">
              <a:lnSpc>
                <a:spcPct val="100000"/>
              </a:lnSpc>
              <a:spcBef>
                <a:spcPts val="0"/>
              </a:spcBef>
              <a:spcAft>
                <a:spcPts val="600"/>
              </a:spcAft>
              <a:buClr>
                <a:schemeClr val="accent1"/>
              </a:buClr>
              <a:tabLst/>
              <a:defRPr sz="105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solidFill>
                  <a:schemeClr val="bg2"/>
                </a:solidFill>
              </a:defRPr>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9"/>
            <a:ext cx="4484536" cy="68579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185894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462626"/>
            <a:ext cx="4027336" cy="4596329"/>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827746"/>
            <a:ext cx="4027336" cy="4231204"/>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570955"/>
            <a:ext cx="3453187" cy="2624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481288"/>
            <a:ext cx="4023360" cy="4225577"/>
          </a:xfrm>
        </p:spPr>
        <p:txBody>
          <a:bodyPr/>
          <a:lstStyle>
            <a:lvl1pPr marL="92068" indent="-92068">
              <a:lnSpc>
                <a:spcPct val="100000"/>
              </a:lnSpc>
              <a:spcBef>
                <a:spcPts val="300"/>
              </a:spcBef>
              <a:spcAft>
                <a:spcPts val="600"/>
              </a:spcAft>
              <a:buClr>
                <a:schemeClr val="accent1"/>
              </a:buClr>
              <a:tabLst/>
              <a:defRPr sz="1400">
                <a:solidFill>
                  <a:schemeClr val="accent1"/>
                </a:solidFill>
                <a:latin typeface="+mn-lt"/>
              </a:defRPr>
            </a:lvl1pPr>
            <a:lvl2pPr marL="201598" indent="-96831">
              <a:lnSpc>
                <a:spcPct val="100000"/>
              </a:lnSpc>
              <a:spcBef>
                <a:spcPts val="0"/>
              </a:spcBef>
              <a:spcAft>
                <a:spcPts val="600"/>
              </a:spcAft>
              <a:buClr>
                <a:schemeClr val="accent1"/>
              </a:buClr>
              <a:buFont typeface="System Font Regular"/>
              <a:buChar char="-"/>
              <a:tabLst/>
              <a:defRPr sz="1400">
                <a:solidFill>
                  <a:schemeClr val="accent1"/>
                </a:solidFill>
                <a:latin typeface="+mn-lt"/>
              </a:defRPr>
            </a:lvl2pPr>
            <a:lvl3pPr marL="298427" indent="-88894">
              <a:lnSpc>
                <a:spcPct val="100000"/>
              </a:lnSpc>
              <a:spcBef>
                <a:spcPts val="0"/>
              </a:spcBef>
              <a:spcAft>
                <a:spcPts val="600"/>
              </a:spcAft>
              <a:buClr>
                <a:schemeClr val="accent1"/>
              </a:buClr>
              <a:tabLst/>
              <a:defRPr sz="1200">
                <a:solidFill>
                  <a:schemeClr val="accent1"/>
                </a:solidFill>
                <a:latin typeface="+mn-lt"/>
              </a:defRPr>
            </a:lvl3pPr>
            <a:lvl4pPr marL="395258" indent="-96831">
              <a:lnSpc>
                <a:spcPct val="100000"/>
              </a:lnSpc>
              <a:spcBef>
                <a:spcPts val="0"/>
              </a:spcBef>
              <a:spcAft>
                <a:spcPts val="600"/>
              </a:spcAft>
              <a:buClr>
                <a:schemeClr val="accent1"/>
              </a:buClr>
              <a:buFont typeface="System Font Regular"/>
              <a:buChar char="-"/>
              <a:tabLst/>
              <a:defRPr sz="1100">
                <a:solidFill>
                  <a:schemeClr val="accent1"/>
                </a:solidFill>
                <a:latin typeface="+mn-lt"/>
              </a:defRPr>
            </a:lvl4pPr>
            <a:lvl5pPr marL="500026" indent="-96831">
              <a:lnSpc>
                <a:spcPct val="100000"/>
              </a:lnSpc>
              <a:spcBef>
                <a:spcPts val="0"/>
              </a:spcBef>
              <a:spcAft>
                <a:spcPts val="600"/>
              </a:spcAft>
              <a:buClr>
                <a:schemeClr val="accent1"/>
              </a:buClr>
              <a:tabLst/>
              <a:defRPr sz="1051">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740100"/>
            <a:ext cx="3243944" cy="2477338"/>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922288"/>
            <a:ext cx="3453187" cy="243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2091431"/>
            <a:ext cx="3243944" cy="2261155"/>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15:guide id="1" orient="horz" pos="12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7" y="343596"/>
            <a:ext cx="1072343"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4818" y="3854450"/>
            <a:ext cx="6887416" cy="861748"/>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401" y="3844213"/>
            <a:ext cx="6082509" cy="867148"/>
          </a:xfrm>
        </p:spPr>
        <p:txBody>
          <a:bodyPr rIns="0" anchor="ctr" anchorCtr="0">
            <a:noAutofit/>
          </a:bodyPr>
          <a:lstStyle>
            <a:lvl1pPr algn="l">
              <a:defRPr sz="3200"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67" y="4833693"/>
            <a:ext cx="5918665" cy="428635"/>
          </a:xfrm>
        </p:spPr>
        <p:txBody>
          <a:bodyPr rIns="0">
            <a:noAutofit/>
          </a:bodyPr>
          <a:lstStyle>
            <a:lvl1pPr marL="0" indent="0" algn="l">
              <a:buNone/>
              <a:defRPr sz="14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6138955"/>
            <a:ext cx="8396424"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82" y="6321552"/>
            <a:ext cx="2945027"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370578" y="6083710"/>
            <a:ext cx="2257425" cy="270245"/>
          </a:xfrm>
        </p:spPr>
        <p:txBody>
          <a:bodyPr/>
          <a:lstStyle>
            <a:lvl1pPr marL="0" indent="0">
              <a:buNone/>
              <a:defRPr sz="1000" b="0"/>
            </a:lvl1pPr>
            <a:lvl2pPr marL="88894" indent="0">
              <a:buNone/>
              <a:defRPr/>
            </a:lvl2pPr>
          </a:lstStyle>
          <a:p>
            <a:pPr lvl="0"/>
            <a:r>
              <a:rPr lang="en-US" dirty="0"/>
              <a:t>Click to edit</a:t>
            </a:r>
          </a:p>
        </p:txBody>
      </p:sp>
      <p:sp>
        <p:nvSpPr>
          <p:cNvPr id="39" name="Picture Placeholder 38">
            <a:extLst>
              <a:ext uri="{FF2B5EF4-FFF2-40B4-BE49-F238E27FC236}">
                <a16:creationId xmlns:a16="http://schemas.microsoft.com/office/drawing/2014/main" id="{A0FBCF22-0040-A948-B14F-424C24E93802}"/>
              </a:ext>
            </a:extLst>
          </p:cNvPr>
          <p:cNvSpPr>
            <a:spLocks noGrp="1"/>
          </p:cNvSpPr>
          <p:nvPr>
            <p:ph type="pic" sz="quarter" idx="12"/>
          </p:nvPr>
        </p:nvSpPr>
        <p:spPr>
          <a:xfrm>
            <a:off x="6350" y="2098"/>
            <a:ext cx="9144000" cy="4347959"/>
          </a:xfrm>
          <a:custGeom>
            <a:avLst/>
            <a:gdLst>
              <a:gd name="connsiteX0" fmla="*/ 653749 w 9144000"/>
              <a:gd name="connsiteY0" fmla="*/ 573726 h 4347959"/>
              <a:gd name="connsiteX1" fmla="*/ 457200 w 9144000"/>
              <a:gd name="connsiteY1" fmla="*/ 662929 h 4347959"/>
              <a:gd name="connsiteX2" fmla="*/ 457200 w 9144000"/>
              <a:gd name="connsiteY2" fmla="*/ 1003131 h 4347959"/>
              <a:gd name="connsiteX3" fmla="*/ 557872 w 9144000"/>
              <a:gd name="connsiteY3" fmla="*/ 1111620 h 4347959"/>
              <a:gd name="connsiteX4" fmla="*/ 653749 w 9144000"/>
              <a:gd name="connsiteY4" fmla="*/ 992951 h 4347959"/>
              <a:gd name="connsiteX5" fmla="*/ 740039 w 9144000"/>
              <a:gd name="connsiteY5" fmla="*/ 534884 h 4347959"/>
              <a:gd name="connsiteX6" fmla="*/ 695296 w 9144000"/>
              <a:gd name="connsiteY6" fmla="*/ 556314 h 4347959"/>
              <a:gd name="connsiteX7" fmla="*/ 695296 w 9144000"/>
              <a:gd name="connsiteY7" fmla="*/ 980897 h 4347959"/>
              <a:gd name="connsiteX8" fmla="*/ 567459 w 9144000"/>
              <a:gd name="connsiteY8" fmla="*/ 1138944 h 4347959"/>
              <a:gd name="connsiteX9" fmla="*/ 500345 w 9144000"/>
              <a:gd name="connsiteY9" fmla="*/ 1126889 h 4347959"/>
              <a:gd name="connsiteX10" fmla="*/ 597554 w 9144000"/>
              <a:gd name="connsiteY10" fmla="*/ 1161177 h 4347959"/>
              <a:gd name="connsiteX11" fmla="*/ 740039 w 9144000"/>
              <a:gd name="connsiteY11" fmla="*/ 974200 h 4347959"/>
              <a:gd name="connsiteX12" fmla="*/ 827927 w 9144000"/>
              <a:gd name="connsiteY12" fmla="*/ 496310 h 4347959"/>
              <a:gd name="connsiteX13" fmla="*/ 782652 w 9144000"/>
              <a:gd name="connsiteY13" fmla="*/ 517740 h 4347959"/>
              <a:gd name="connsiteX14" fmla="*/ 782652 w 9144000"/>
              <a:gd name="connsiteY14" fmla="*/ 978486 h 4347959"/>
              <a:gd name="connsiteX15" fmla="*/ 612735 w 9144000"/>
              <a:gd name="connsiteY15" fmla="*/ 1187965 h 4347959"/>
              <a:gd name="connsiteX16" fmla="*/ 532304 w 9144000"/>
              <a:gd name="connsiteY16" fmla="*/ 1172428 h 4347959"/>
              <a:gd name="connsiteX17" fmla="*/ 644694 w 9144000"/>
              <a:gd name="connsiteY17" fmla="*/ 1212074 h 4347959"/>
              <a:gd name="connsiteX18" fmla="*/ 827927 w 9144000"/>
              <a:gd name="connsiteY18" fmla="*/ 982236 h 4347959"/>
              <a:gd name="connsiteX19" fmla="*/ 917413 w 9144000"/>
              <a:gd name="connsiteY19" fmla="*/ 457200 h 4347959"/>
              <a:gd name="connsiteX20" fmla="*/ 871072 w 9144000"/>
              <a:gd name="connsiteY20" fmla="*/ 479166 h 4347959"/>
              <a:gd name="connsiteX21" fmla="*/ 871072 w 9144000"/>
              <a:gd name="connsiteY21" fmla="*/ 980093 h 4347959"/>
              <a:gd name="connsiteX22" fmla="*/ 665468 w 9144000"/>
              <a:gd name="connsiteY22" fmla="*/ 1236718 h 4347959"/>
              <a:gd name="connsiteX23" fmla="*/ 585037 w 9144000"/>
              <a:gd name="connsiteY23" fmla="*/ 1223324 h 4347959"/>
              <a:gd name="connsiteX24" fmla="*/ 704884 w 9144000"/>
              <a:gd name="connsiteY24" fmla="*/ 1260023 h 4347959"/>
              <a:gd name="connsiteX25" fmla="*/ 917413 w 9144000"/>
              <a:gd name="connsiteY25" fmla="*/ 988933 h 4347959"/>
              <a:gd name="connsiteX26" fmla="*/ 0 w 9144000"/>
              <a:gd name="connsiteY26" fmla="*/ 0 h 4347959"/>
              <a:gd name="connsiteX27" fmla="*/ 9144000 w 9144000"/>
              <a:gd name="connsiteY27" fmla="*/ 0 h 4347959"/>
              <a:gd name="connsiteX28" fmla="*/ 9144000 w 9144000"/>
              <a:gd name="connsiteY28" fmla="*/ 2422533 h 4347959"/>
              <a:gd name="connsiteX29" fmla="*/ 9144000 w 9144000"/>
              <a:gd name="connsiteY29" fmla="*/ 2477778 h 4347959"/>
              <a:gd name="connsiteX30" fmla="*/ 9144000 w 9144000"/>
              <a:gd name="connsiteY30" fmla="*/ 4347959 h 4347959"/>
              <a:gd name="connsiteX31" fmla="*/ 6596284 w 9144000"/>
              <a:gd name="connsiteY31" fmla="*/ 4347959 h 4347959"/>
              <a:gd name="connsiteX32" fmla="*/ 6866309 w 9144000"/>
              <a:gd name="connsiteY32" fmla="*/ 3855272 h 4347959"/>
              <a:gd name="connsiteX33" fmla="*/ 4635550 w 9144000"/>
              <a:gd name="connsiteY33" fmla="*/ 3855272 h 4347959"/>
              <a:gd name="connsiteX34" fmla="*/ 2230759 w 9144000"/>
              <a:gd name="connsiteY34" fmla="*/ 3855272 h 4347959"/>
              <a:gd name="connsiteX35" fmla="*/ 0 w 9144000"/>
              <a:gd name="connsiteY35" fmla="*/ 3855272 h 4347959"/>
              <a:gd name="connsiteX36" fmla="*/ 0 w 9144000"/>
              <a:gd name="connsiteY36" fmla="*/ 2477778 h 4347959"/>
              <a:gd name="connsiteX37" fmla="*/ 0 w 9144000"/>
              <a:gd name="connsiteY37" fmla="*/ 2422533 h 43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4347959">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2422533"/>
                </a:lnTo>
                <a:lnTo>
                  <a:pt x="9144000" y="2477778"/>
                </a:lnTo>
                <a:lnTo>
                  <a:pt x="9144000" y="4347959"/>
                </a:lnTo>
                <a:lnTo>
                  <a:pt x="6596284" y="4347959"/>
                </a:lnTo>
                <a:lnTo>
                  <a:pt x="6866309" y="3855272"/>
                </a:lnTo>
                <a:lnTo>
                  <a:pt x="4635550" y="3855272"/>
                </a:lnTo>
                <a:lnTo>
                  <a:pt x="2230759" y="3855272"/>
                </a:lnTo>
                <a:lnTo>
                  <a:pt x="0" y="3855272"/>
                </a:lnTo>
                <a:lnTo>
                  <a:pt x="0" y="2477778"/>
                </a:lnTo>
                <a:lnTo>
                  <a:pt x="0" y="242253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pic>
        <p:nvPicPr>
          <p:cNvPr id="16" name="Picture 15" descr="A close up of a sign&#10;&#10;Description automatically generated">
            <a:extLst>
              <a:ext uri="{FF2B5EF4-FFF2-40B4-BE49-F238E27FC236}">
                <a16:creationId xmlns:a16="http://schemas.microsoft.com/office/drawing/2014/main" id="{E73DB45F-09E2-CE42-B981-AC27E9FBD303}"/>
              </a:ext>
            </a:extLst>
          </p:cNvPr>
          <p:cNvPicPr>
            <a:picLocks noChangeAspect="1"/>
          </p:cNvPicPr>
          <p:nvPr userDrawn="1"/>
        </p:nvPicPr>
        <p:blipFill>
          <a:blip r:embed="rId2"/>
          <a:stretch>
            <a:fillRect/>
          </a:stretch>
        </p:blipFill>
        <p:spPr>
          <a:xfrm>
            <a:off x="7555751" y="5838127"/>
            <a:ext cx="1129136" cy="402336"/>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454457"/>
            <a:ext cx="3886200" cy="3877056"/>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792224"/>
            <a:ext cx="3886200" cy="390144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14" y="1481711"/>
            <a:ext cx="3527171" cy="4225577"/>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193660" indent="-84133">
              <a:lnSpc>
                <a:spcPct val="100000"/>
              </a:lnSpc>
              <a:spcBef>
                <a:spcPts val="0"/>
              </a:spcBef>
              <a:spcAft>
                <a:spcPts val="600"/>
              </a:spcAft>
              <a:buClr>
                <a:schemeClr val="accent1"/>
              </a:buClr>
              <a:buFont typeface="System Font Regular"/>
              <a:buChar char="-"/>
              <a:tabLst/>
              <a:defRPr sz="1400">
                <a:solidFill>
                  <a:schemeClr val="accent1"/>
                </a:solidFill>
              </a:defRPr>
            </a:lvl2pPr>
            <a:lvl3pPr marL="282554" indent="-80957">
              <a:lnSpc>
                <a:spcPct val="100000"/>
              </a:lnSpc>
              <a:spcBef>
                <a:spcPts val="0"/>
              </a:spcBef>
              <a:spcAft>
                <a:spcPts val="600"/>
              </a:spcAft>
              <a:buClr>
                <a:schemeClr val="accent1"/>
              </a:buClr>
              <a:tabLst/>
              <a:defRPr sz="1200">
                <a:solidFill>
                  <a:schemeClr val="accent1"/>
                </a:solidFill>
              </a:defRPr>
            </a:lvl3pPr>
            <a:lvl4pPr marL="363511" indent="-80957">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88894">
              <a:lnSpc>
                <a:spcPct val="100000"/>
              </a:lnSpc>
              <a:spcBef>
                <a:spcPts val="0"/>
              </a:spcBef>
              <a:spcAft>
                <a:spcPts val="600"/>
              </a:spcAft>
              <a:buClr>
                <a:schemeClr val="accent1"/>
              </a:buClr>
              <a:tabLst/>
              <a:defRPr sz="1051">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1" y="1461449"/>
            <a:ext cx="4709160" cy="3877056"/>
          </a:xfrm>
        </p:spPr>
        <p:txBody>
          <a:bodyPr anchor="ctr"/>
          <a:lstStyle>
            <a:lvl1pPr marL="0" indent="0" algn="ctr">
              <a:buNone/>
              <a:defRPr sz="9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828801"/>
            <a:ext cx="4709160" cy="3864864"/>
          </a:xfrm>
        </p:spPr>
        <p:txBody>
          <a:bodyPr anchor="ctr"/>
          <a:lstStyle>
            <a:lvl1pPr marL="0" indent="0" algn="ctr">
              <a:buNone/>
              <a:defRPr sz="9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14" y="1828804"/>
            <a:ext cx="3527171" cy="3865021"/>
          </a:xfrm>
        </p:spPr>
        <p:txBody>
          <a:bodyPr/>
          <a:lstStyle>
            <a:lvl1pPr marL="92068" indent="-92068">
              <a:lnSpc>
                <a:spcPct val="100000"/>
              </a:lnSpc>
              <a:spcBef>
                <a:spcPts val="300"/>
              </a:spcBef>
              <a:spcAft>
                <a:spcPts val="600"/>
              </a:spcAft>
              <a:buClr>
                <a:schemeClr val="accent1"/>
              </a:buClr>
              <a:tabLst/>
              <a:defRPr sz="1400">
                <a:solidFill>
                  <a:schemeClr val="accent1"/>
                </a:solidFill>
              </a:defRPr>
            </a:lvl1pPr>
            <a:lvl2pPr marL="201598" indent="-92068">
              <a:lnSpc>
                <a:spcPct val="100000"/>
              </a:lnSpc>
              <a:spcBef>
                <a:spcPts val="0"/>
              </a:spcBef>
              <a:spcAft>
                <a:spcPts val="600"/>
              </a:spcAft>
              <a:buClr>
                <a:schemeClr val="accent1"/>
              </a:buClr>
              <a:buFont typeface="System Font Regular"/>
              <a:buChar char="-"/>
              <a:tabLst/>
              <a:defRPr sz="1400">
                <a:solidFill>
                  <a:schemeClr val="accent1"/>
                </a:solidFill>
              </a:defRPr>
            </a:lvl2pPr>
            <a:lvl3pPr marL="290491" indent="-80957">
              <a:lnSpc>
                <a:spcPct val="100000"/>
              </a:lnSpc>
              <a:spcBef>
                <a:spcPts val="0"/>
              </a:spcBef>
              <a:spcAft>
                <a:spcPts val="600"/>
              </a:spcAft>
              <a:buClr>
                <a:schemeClr val="accent1"/>
              </a:buClr>
              <a:tabLst/>
              <a:defRPr sz="1200">
                <a:solidFill>
                  <a:schemeClr val="accent1"/>
                </a:solidFill>
              </a:defRPr>
            </a:lvl3pPr>
            <a:lvl4pPr marL="379385" indent="-88894">
              <a:lnSpc>
                <a:spcPct val="100000"/>
              </a:lnSpc>
              <a:spcBef>
                <a:spcPts val="0"/>
              </a:spcBef>
              <a:spcAft>
                <a:spcPts val="600"/>
              </a:spcAft>
              <a:buClr>
                <a:schemeClr val="accent1"/>
              </a:buClr>
              <a:buFont typeface="System Font Regular"/>
              <a:buChar char="-"/>
              <a:tabLst/>
              <a:defRPr sz="1100">
                <a:solidFill>
                  <a:schemeClr val="accent1"/>
                </a:solidFill>
              </a:defRPr>
            </a:lvl4pPr>
            <a:lvl5pPr marL="460340" indent="-73021">
              <a:lnSpc>
                <a:spcPct val="100000"/>
              </a:lnSpc>
              <a:spcBef>
                <a:spcPts val="0"/>
              </a:spcBef>
              <a:spcAft>
                <a:spcPts val="600"/>
              </a:spcAft>
              <a:buClr>
                <a:schemeClr val="accent1"/>
              </a:buClr>
              <a:tabLst/>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80160"/>
            <a:ext cx="8394192" cy="4413504"/>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694893"/>
          </a:xfrm>
        </p:spPr>
        <p:txBody>
          <a:bodyPr/>
          <a:lstStyle>
            <a:lvl1pPr>
              <a:lnSpc>
                <a:spcPct val="100000"/>
              </a:lnSpc>
              <a:defRPr sz="28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670304"/>
            <a:ext cx="8394192" cy="402336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endParaRPr lang="en-US" dirty="0"/>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8" y="1882028"/>
            <a:ext cx="5931959" cy="3093949"/>
          </a:xfrm>
        </p:spPr>
        <p:txBody>
          <a:bodyPr anchor="ctr" anchorCtr="0"/>
          <a:lstStyle>
            <a:lvl1pPr marL="192074" indent="-192074">
              <a:spcBef>
                <a:spcPts val="600"/>
              </a:spcBef>
              <a:spcAft>
                <a:spcPts val="300"/>
              </a:spcAft>
              <a:buClr>
                <a:schemeClr val="accent1"/>
              </a:buClr>
              <a:buFont typeface="+mj-lt"/>
              <a:buAutoNum type="arabicPeriod"/>
              <a:tabLst/>
              <a:defRPr sz="1400"/>
            </a:lvl1pPr>
            <a:lvl2pPr marL="317476" indent="-107943">
              <a:spcBef>
                <a:spcPts val="0"/>
              </a:spcBef>
              <a:spcAft>
                <a:spcPts val="300"/>
              </a:spcAft>
              <a:buClr>
                <a:schemeClr val="accent1"/>
              </a:buClr>
              <a:buFont typeface="Arial" panose="020B0604020202020204" pitchFamily="34" charset="0"/>
              <a:buChar char="•"/>
              <a:tabLst/>
              <a:defRPr sz="1300"/>
            </a:lvl2pPr>
            <a:lvl3pPr marL="390497" indent="-228582">
              <a:spcBef>
                <a:spcPts val="0"/>
              </a:spcBef>
              <a:spcAft>
                <a:spcPts val="300"/>
              </a:spcAft>
              <a:buFont typeface="+mj-lt"/>
              <a:buAutoNum type="arabicPeriod"/>
              <a:defRPr sz="1100"/>
            </a:lvl3pPr>
            <a:lvl4pPr marL="469866" indent="-228582">
              <a:spcBef>
                <a:spcPts val="0"/>
              </a:spcBef>
              <a:spcAft>
                <a:spcPts val="300"/>
              </a:spcAft>
              <a:buFont typeface="+mj-lt"/>
              <a:buAutoNum type="arabicPeriod"/>
              <a:defRPr sz="1051"/>
            </a:lvl4pPr>
            <a:lvl5pPr marL="539709" indent="-228582">
              <a:spcBef>
                <a:spcPts val="0"/>
              </a:spcBef>
              <a:spcAft>
                <a:spcPts val="300"/>
              </a:spcAft>
              <a:buFont typeface="+mj-lt"/>
              <a:buAutoNum type="arabicPeriod"/>
              <a:defRPr sz="1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732592"/>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073665"/>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414239"/>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endParaRPr lang="en-US" dirty="0"/>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endParaRPr lang="en-US" dirty="0"/>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bleed image light backgroun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6858000"/>
          </a:xfrm>
          <a:solidFill>
            <a:schemeClr val="tx2">
              <a:lumMod val="60000"/>
              <a:lumOff val="40000"/>
            </a:schemeClr>
          </a:solidFill>
        </p:spPr>
        <p:txBody>
          <a:bodyPr anchor="ctr"/>
          <a:lstStyle>
            <a:lvl1pPr marL="0" indent="0" algn="ctr">
              <a:buNone/>
              <a:defRPr/>
            </a:lvl1pPr>
          </a:lstStyle>
          <a:p>
            <a:endParaRPr lang="en-US" dirty="0"/>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7" name="TextBox 6">
            <a:extLst>
              <a:ext uri="{FF2B5EF4-FFF2-40B4-BE49-F238E27FC236}">
                <a16:creationId xmlns:a16="http://schemas.microsoft.com/office/drawing/2014/main" id="{C0C354DE-06D2-D149-AC3F-4207DD5EF919}"/>
              </a:ext>
            </a:extLst>
          </p:cNvPr>
          <p:cNvSpPr txBox="1"/>
          <p:nvPr userDrawn="1"/>
        </p:nvSpPr>
        <p:spPr>
          <a:xfrm>
            <a:off x="822960" y="6340470"/>
            <a:ext cx="2957208" cy="184666"/>
          </a:xfrm>
          <a:prstGeom prst="rect">
            <a:avLst/>
          </a:prstGeom>
          <a:noFill/>
        </p:spPr>
        <p:txBody>
          <a:bodyPr wrap="square" rtlCol="0">
            <a:spAutoFit/>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231CB0F7-A963-9949-BE34-23F0DBD43A37}"/>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dirty="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7" y="343596"/>
            <a:ext cx="1072343"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4817" y="3854450"/>
            <a:ext cx="6887416" cy="861748"/>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7" y="3857626"/>
            <a:ext cx="6083043" cy="840322"/>
          </a:xfrm>
        </p:spPr>
        <p:txBody>
          <a:bodyPr rIns="0" anchor="ctr" anchorCtr="0">
            <a:noAutofit/>
          </a:bodyPr>
          <a:lstStyle>
            <a:lvl1pPr algn="l">
              <a:defRPr sz="3200"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67" y="4833693"/>
            <a:ext cx="5918665" cy="428635"/>
          </a:xfrm>
        </p:spPr>
        <p:txBody>
          <a:bodyPr rIns="0">
            <a:noAutofit/>
          </a:bodyPr>
          <a:lstStyle>
            <a:lvl1pPr marL="0" indent="0" algn="l">
              <a:buNone/>
              <a:defRPr sz="14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6138955"/>
            <a:ext cx="8393474"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82" y="6321552"/>
            <a:ext cx="2945027"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70578" y="6083710"/>
            <a:ext cx="2257425" cy="270245"/>
          </a:xfrm>
        </p:spPr>
        <p:txBody>
          <a:bodyPr/>
          <a:lstStyle>
            <a:lvl1pPr marL="0" indent="0">
              <a:buNone/>
              <a:defRPr sz="1000" b="0"/>
            </a:lvl1pPr>
            <a:lvl2pPr marL="88894" indent="0">
              <a:buNone/>
              <a:defRPr/>
            </a:lvl2pPr>
          </a:lstStyle>
          <a:p>
            <a:pPr lvl="0"/>
            <a:r>
              <a:rPr lang="en-US" dirty="0"/>
              <a:t>Click to edit</a:t>
            </a:r>
          </a:p>
        </p:txBody>
      </p:sp>
      <p:sp>
        <p:nvSpPr>
          <p:cNvPr id="15" name="Picture Placeholder 14">
            <a:extLst>
              <a:ext uri="{FF2B5EF4-FFF2-40B4-BE49-F238E27FC236}">
                <a16:creationId xmlns:a16="http://schemas.microsoft.com/office/drawing/2014/main" id="{36E375A0-565C-DB4B-AA13-20FF9D5289BE}"/>
              </a:ext>
            </a:extLst>
          </p:cNvPr>
          <p:cNvSpPr>
            <a:spLocks noGrp="1"/>
          </p:cNvSpPr>
          <p:nvPr>
            <p:ph type="pic" sz="quarter" idx="12"/>
          </p:nvPr>
        </p:nvSpPr>
        <p:spPr>
          <a:xfrm>
            <a:off x="6350" y="2098"/>
            <a:ext cx="9144000" cy="4347959"/>
          </a:xfrm>
          <a:custGeom>
            <a:avLst/>
            <a:gdLst>
              <a:gd name="connsiteX0" fmla="*/ 653749 w 9144000"/>
              <a:gd name="connsiteY0" fmla="*/ 573726 h 4347959"/>
              <a:gd name="connsiteX1" fmla="*/ 457200 w 9144000"/>
              <a:gd name="connsiteY1" fmla="*/ 662929 h 4347959"/>
              <a:gd name="connsiteX2" fmla="*/ 457200 w 9144000"/>
              <a:gd name="connsiteY2" fmla="*/ 1003131 h 4347959"/>
              <a:gd name="connsiteX3" fmla="*/ 557872 w 9144000"/>
              <a:gd name="connsiteY3" fmla="*/ 1111620 h 4347959"/>
              <a:gd name="connsiteX4" fmla="*/ 653749 w 9144000"/>
              <a:gd name="connsiteY4" fmla="*/ 992951 h 4347959"/>
              <a:gd name="connsiteX5" fmla="*/ 740039 w 9144000"/>
              <a:gd name="connsiteY5" fmla="*/ 534884 h 4347959"/>
              <a:gd name="connsiteX6" fmla="*/ 695296 w 9144000"/>
              <a:gd name="connsiteY6" fmla="*/ 556314 h 4347959"/>
              <a:gd name="connsiteX7" fmla="*/ 695296 w 9144000"/>
              <a:gd name="connsiteY7" fmla="*/ 980897 h 4347959"/>
              <a:gd name="connsiteX8" fmla="*/ 567459 w 9144000"/>
              <a:gd name="connsiteY8" fmla="*/ 1138944 h 4347959"/>
              <a:gd name="connsiteX9" fmla="*/ 500345 w 9144000"/>
              <a:gd name="connsiteY9" fmla="*/ 1126889 h 4347959"/>
              <a:gd name="connsiteX10" fmla="*/ 597554 w 9144000"/>
              <a:gd name="connsiteY10" fmla="*/ 1161177 h 4347959"/>
              <a:gd name="connsiteX11" fmla="*/ 740039 w 9144000"/>
              <a:gd name="connsiteY11" fmla="*/ 974200 h 4347959"/>
              <a:gd name="connsiteX12" fmla="*/ 827927 w 9144000"/>
              <a:gd name="connsiteY12" fmla="*/ 496310 h 4347959"/>
              <a:gd name="connsiteX13" fmla="*/ 782652 w 9144000"/>
              <a:gd name="connsiteY13" fmla="*/ 517740 h 4347959"/>
              <a:gd name="connsiteX14" fmla="*/ 782652 w 9144000"/>
              <a:gd name="connsiteY14" fmla="*/ 978486 h 4347959"/>
              <a:gd name="connsiteX15" fmla="*/ 612735 w 9144000"/>
              <a:gd name="connsiteY15" fmla="*/ 1187965 h 4347959"/>
              <a:gd name="connsiteX16" fmla="*/ 532304 w 9144000"/>
              <a:gd name="connsiteY16" fmla="*/ 1172428 h 4347959"/>
              <a:gd name="connsiteX17" fmla="*/ 644694 w 9144000"/>
              <a:gd name="connsiteY17" fmla="*/ 1212074 h 4347959"/>
              <a:gd name="connsiteX18" fmla="*/ 827927 w 9144000"/>
              <a:gd name="connsiteY18" fmla="*/ 982236 h 4347959"/>
              <a:gd name="connsiteX19" fmla="*/ 917413 w 9144000"/>
              <a:gd name="connsiteY19" fmla="*/ 457200 h 4347959"/>
              <a:gd name="connsiteX20" fmla="*/ 871072 w 9144000"/>
              <a:gd name="connsiteY20" fmla="*/ 479166 h 4347959"/>
              <a:gd name="connsiteX21" fmla="*/ 871072 w 9144000"/>
              <a:gd name="connsiteY21" fmla="*/ 980093 h 4347959"/>
              <a:gd name="connsiteX22" fmla="*/ 665468 w 9144000"/>
              <a:gd name="connsiteY22" fmla="*/ 1236718 h 4347959"/>
              <a:gd name="connsiteX23" fmla="*/ 585037 w 9144000"/>
              <a:gd name="connsiteY23" fmla="*/ 1223324 h 4347959"/>
              <a:gd name="connsiteX24" fmla="*/ 704884 w 9144000"/>
              <a:gd name="connsiteY24" fmla="*/ 1260023 h 4347959"/>
              <a:gd name="connsiteX25" fmla="*/ 917413 w 9144000"/>
              <a:gd name="connsiteY25" fmla="*/ 988933 h 4347959"/>
              <a:gd name="connsiteX26" fmla="*/ 0 w 9144000"/>
              <a:gd name="connsiteY26" fmla="*/ 0 h 4347959"/>
              <a:gd name="connsiteX27" fmla="*/ 9144000 w 9144000"/>
              <a:gd name="connsiteY27" fmla="*/ 0 h 4347959"/>
              <a:gd name="connsiteX28" fmla="*/ 9144000 w 9144000"/>
              <a:gd name="connsiteY28" fmla="*/ 2422533 h 4347959"/>
              <a:gd name="connsiteX29" fmla="*/ 9144000 w 9144000"/>
              <a:gd name="connsiteY29" fmla="*/ 2477778 h 4347959"/>
              <a:gd name="connsiteX30" fmla="*/ 9144000 w 9144000"/>
              <a:gd name="connsiteY30" fmla="*/ 4347959 h 4347959"/>
              <a:gd name="connsiteX31" fmla="*/ 6596284 w 9144000"/>
              <a:gd name="connsiteY31" fmla="*/ 4347959 h 4347959"/>
              <a:gd name="connsiteX32" fmla="*/ 6866309 w 9144000"/>
              <a:gd name="connsiteY32" fmla="*/ 3855272 h 4347959"/>
              <a:gd name="connsiteX33" fmla="*/ 4635550 w 9144000"/>
              <a:gd name="connsiteY33" fmla="*/ 3855272 h 4347959"/>
              <a:gd name="connsiteX34" fmla="*/ 2230759 w 9144000"/>
              <a:gd name="connsiteY34" fmla="*/ 3855272 h 4347959"/>
              <a:gd name="connsiteX35" fmla="*/ 0 w 9144000"/>
              <a:gd name="connsiteY35" fmla="*/ 3855272 h 4347959"/>
              <a:gd name="connsiteX36" fmla="*/ 0 w 9144000"/>
              <a:gd name="connsiteY36" fmla="*/ 2477778 h 4347959"/>
              <a:gd name="connsiteX37" fmla="*/ 0 w 9144000"/>
              <a:gd name="connsiteY37" fmla="*/ 2422533 h 43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4347959">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2422533"/>
                </a:lnTo>
                <a:lnTo>
                  <a:pt x="9144000" y="2477778"/>
                </a:lnTo>
                <a:lnTo>
                  <a:pt x="9144000" y="4347959"/>
                </a:lnTo>
                <a:lnTo>
                  <a:pt x="6596284" y="4347959"/>
                </a:lnTo>
                <a:lnTo>
                  <a:pt x="6866309" y="3855272"/>
                </a:lnTo>
                <a:lnTo>
                  <a:pt x="4635550" y="3855272"/>
                </a:lnTo>
                <a:lnTo>
                  <a:pt x="2230759" y="3855272"/>
                </a:lnTo>
                <a:lnTo>
                  <a:pt x="0" y="3855272"/>
                </a:lnTo>
                <a:lnTo>
                  <a:pt x="0" y="2477778"/>
                </a:lnTo>
                <a:lnTo>
                  <a:pt x="0" y="242253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pic>
        <p:nvPicPr>
          <p:cNvPr id="16" name="Picture 15" descr="A close up of a sign&#10;&#10;Description automatically generated">
            <a:extLst>
              <a:ext uri="{FF2B5EF4-FFF2-40B4-BE49-F238E27FC236}">
                <a16:creationId xmlns:a16="http://schemas.microsoft.com/office/drawing/2014/main" id="{E319C821-885B-C742-85D9-F59DE08FD885}"/>
              </a:ext>
            </a:extLst>
          </p:cNvPr>
          <p:cNvPicPr>
            <a:picLocks noChangeAspect="1"/>
          </p:cNvPicPr>
          <p:nvPr userDrawn="1"/>
        </p:nvPicPr>
        <p:blipFill>
          <a:blip r:embed="rId2"/>
          <a:stretch>
            <a:fillRect/>
          </a:stretch>
        </p:blipFill>
        <p:spPr>
          <a:xfrm>
            <a:off x="7555751" y="5838127"/>
            <a:ext cx="1129136" cy="402336"/>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bleed image dark backgroun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bg1"/>
                </a:solidFill>
              </a:defRPr>
            </a:lvl1pPr>
          </a:lstStyle>
          <a:p>
            <a:r>
              <a:rPr lang="en-US"/>
              <a:t>Type Division Name here</a:t>
            </a:r>
            <a:endParaRPr lang="en-US" dirty="0"/>
          </a:p>
        </p:txBody>
      </p:sp>
      <p:sp>
        <p:nvSpPr>
          <p:cNvPr id="8" name="TextBox 7">
            <a:extLst>
              <a:ext uri="{FF2B5EF4-FFF2-40B4-BE49-F238E27FC236}">
                <a16:creationId xmlns:a16="http://schemas.microsoft.com/office/drawing/2014/main" id="{07A9EF4F-6259-1F48-B4C6-6A4F79CE19BF}"/>
              </a:ext>
            </a:extLst>
          </p:cNvPr>
          <p:cNvSpPr txBox="1"/>
          <p:nvPr userDrawn="1"/>
        </p:nvSpPr>
        <p:spPr>
          <a:xfrm>
            <a:off x="822960" y="6340470"/>
            <a:ext cx="2957208" cy="184666"/>
          </a:xfrm>
          <a:prstGeom prst="rect">
            <a:avLst/>
          </a:prstGeom>
          <a:noFill/>
        </p:spPr>
        <p:txBody>
          <a:bodyPr wrap="square" rtlCol="0">
            <a:spAutoFit/>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9" name="Graphic 8">
            <a:extLst>
              <a:ext uri="{FF2B5EF4-FFF2-40B4-BE49-F238E27FC236}">
                <a16:creationId xmlns:a16="http://schemas.microsoft.com/office/drawing/2014/main" id="{1B9E6E86-CDD4-9947-83E0-AD8BE69A7155}"/>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dirty="0">
              <a:solidFill>
                <a:schemeClr val="bg1"/>
              </a:solidFill>
            </a:endParaRPr>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Agenda 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46" y="2329210"/>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7" y="3484428"/>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7" y="4639647"/>
            <a:ext cx="7382131"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1288657"/>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444375"/>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599594"/>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1576537"/>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731754"/>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880565"/>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5035782"/>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endParaRPr lang="en-US" dirty="0"/>
          </a:p>
        </p:txBody>
      </p:sp>
    </p:spTree>
    <p:extLst>
      <p:ext uri="{BB962C8B-B14F-4D97-AF65-F5344CB8AC3E}">
        <p14:creationId xmlns:p14="http://schemas.microsoft.com/office/powerpoint/2010/main" val="306526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Agenda 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1288657"/>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444375"/>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599594"/>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1576537"/>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731754"/>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880565"/>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5035782"/>
            <a:ext cx="4369737" cy="328313"/>
          </a:xfrm>
        </p:spPr>
        <p:txBody>
          <a:bodyPr/>
          <a:lstStyle>
            <a:lvl1pPr marL="0" indent="0">
              <a:buNone/>
              <a:defRPr sz="1500" b="1"/>
            </a:lvl1pPr>
            <a:lvl2pPr marL="88894" indent="0">
              <a:buNone/>
              <a:defRPr/>
            </a:lvl2pPr>
            <a:lvl3pPr marL="161913" indent="0">
              <a:buNone/>
              <a:defRPr/>
            </a:lvl3pPr>
            <a:lvl4pPr marL="241282" indent="0">
              <a:buNone/>
              <a:defRPr/>
            </a:lvl4pPr>
            <a:lvl5pPr marL="311127"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endParaRPr lang="en-US" dirty="0"/>
          </a:p>
        </p:txBody>
      </p:sp>
    </p:spTree>
    <p:extLst>
      <p:ext uri="{BB962C8B-B14F-4D97-AF65-F5344CB8AC3E}">
        <p14:creationId xmlns:p14="http://schemas.microsoft.com/office/powerpoint/2010/main" val="425663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7" y="343596"/>
            <a:ext cx="1072343"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3489649"/>
            <a:ext cx="7023795" cy="1412618"/>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45" y="3489649"/>
            <a:ext cx="5918665" cy="1362788"/>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45" y="5028258"/>
            <a:ext cx="5918665" cy="428635"/>
          </a:xfrm>
        </p:spPr>
        <p:txBody>
          <a:bodyPr rIns="0">
            <a:noAutofit/>
          </a:bodyPr>
          <a:lstStyle>
            <a:lvl1pPr marL="0" indent="0" algn="l">
              <a:buNone/>
              <a:defRPr sz="14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7" y="6138955"/>
            <a:ext cx="839347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82" y="6321552"/>
            <a:ext cx="2945027"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70578" y="6083710"/>
            <a:ext cx="2257425" cy="270245"/>
          </a:xfrm>
        </p:spPr>
        <p:txBody>
          <a:bodyPr/>
          <a:lstStyle>
            <a:lvl1pPr marL="0" indent="0">
              <a:buNone/>
              <a:defRPr sz="1000" b="0"/>
            </a:lvl1pPr>
            <a:lvl2pPr marL="88894" indent="0">
              <a:buNone/>
              <a:defRPr/>
            </a:lvl2pPr>
          </a:lstStyle>
          <a:p>
            <a:pPr lvl="0"/>
            <a:r>
              <a:rPr lang="en-US" dirty="0"/>
              <a:t>Click to edit</a:t>
            </a:r>
          </a:p>
        </p:txBody>
      </p:sp>
      <p:sp>
        <p:nvSpPr>
          <p:cNvPr id="24" name="Picture Placeholder 23">
            <a:extLst>
              <a:ext uri="{FF2B5EF4-FFF2-40B4-BE49-F238E27FC236}">
                <a16:creationId xmlns:a16="http://schemas.microsoft.com/office/drawing/2014/main" id="{B52B8892-1485-D74E-AFA3-CF4140D743FD}"/>
              </a:ext>
            </a:extLst>
          </p:cNvPr>
          <p:cNvSpPr>
            <a:spLocks noGrp="1"/>
          </p:cNvSpPr>
          <p:nvPr>
            <p:ph type="pic" sz="quarter" idx="13"/>
          </p:nvPr>
        </p:nvSpPr>
        <p:spPr>
          <a:xfrm>
            <a:off x="0" y="0"/>
            <a:ext cx="9144000" cy="4328140"/>
          </a:xfrm>
          <a:custGeom>
            <a:avLst/>
            <a:gdLst>
              <a:gd name="connsiteX0" fmla="*/ 653749 w 9144000"/>
              <a:gd name="connsiteY0" fmla="*/ 573726 h 4328140"/>
              <a:gd name="connsiteX1" fmla="*/ 457200 w 9144000"/>
              <a:gd name="connsiteY1" fmla="*/ 662929 h 4328140"/>
              <a:gd name="connsiteX2" fmla="*/ 457200 w 9144000"/>
              <a:gd name="connsiteY2" fmla="*/ 1003131 h 4328140"/>
              <a:gd name="connsiteX3" fmla="*/ 557872 w 9144000"/>
              <a:gd name="connsiteY3" fmla="*/ 1111620 h 4328140"/>
              <a:gd name="connsiteX4" fmla="*/ 653749 w 9144000"/>
              <a:gd name="connsiteY4" fmla="*/ 992951 h 4328140"/>
              <a:gd name="connsiteX5" fmla="*/ 740039 w 9144000"/>
              <a:gd name="connsiteY5" fmla="*/ 534884 h 4328140"/>
              <a:gd name="connsiteX6" fmla="*/ 695296 w 9144000"/>
              <a:gd name="connsiteY6" fmla="*/ 556314 h 4328140"/>
              <a:gd name="connsiteX7" fmla="*/ 695296 w 9144000"/>
              <a:gd name="connsiteY7" fmla="*/ 980897 h 4328140"/>
              <a:gd name="connsiteX8" fmla="*/ 567459 w 9144000"/>
              <a:gd name="connsiteY8" fmla="*/ 1138944 h 4328140"/>
              <a:gd name="connsiteX9" fmla="*/ 500345 w 9144000"/>
              <a:gd name="connsiteY9" fmla="*/ 1126889 h 4328140"/>
              <a:gd name="connsiteX10" fmla="*/ 597554 w 9144000"/>
              <a:gd name="connsiteY10" fmla="*/ 1161177 h 4328140"/>
              <a:gd name="connsiteX11" fmla="*/ 740039 w 9144000"/>
              <a:gd name="connsiteY11" fmla="*/ 974200 h 4328140"/>
              <a:gd name="connsiteX12" fmla="*/ 827927 w 9144000"/>
              <a:gd name="connsiteY12" fmla="*/ 496310 h 4328140"/>
              <a:gd name="connsiteX13" fmla="*/ 782652 w 9144000"/>
              <a:gd name="connsiteY13" fmla="*/ 517740 h 4328140"/>
              <a:gd name="connsiteX14" fmla="*/ 782652 w 9144000"/>
              <a:gd name="connsiteY14" fmla="*/ 978486 h 4328140"/>
              <a:gd name="connsiteX15" fmla="*/ 612735 w 9144000"/>
              <a:gd name="connsiteY15" fmla="*/ 1187965 h 4328140"/>
              <a:gd name="connsiteX16" fmla="*/ 532304 w 9144000"/>
              <a:gd name="connsiteY16" fmla="*/ 1172428 h 4328140"/>
              <a:gd name="connsiteX17" fmla="*/ 644694 w 9144000"/>
              <a:gd name="connsiteY17" fmla="*/ 1212074 h 4328140"/>
              <a:gd name="connsiteX18" fmla="*/ 827927 w 9144000"/>
              <a:gd name="connsiteY18" fmla="*/ 982236 h 4328140"/>
              <a:gd name="connsiteX19" fmla="*/ 917413 w 9144000"/>
              <a:gd name="connsiteY19" fmla="*/ 457200 h 4328140"/>
              <a:gd name="connsiteX20" fmla="*/ 871072 w 9144000"/>
              <a:gd name="connsiteY20" fmla="*/ 479166 h 4328140"/>
              <a:gd name="connsiteX21" fmla="*/ 871072 w 9144000"/>
              <a:gd name="connsiteY21" fmla="*/ 980093 h 4328140"/>
              <a:gd name="connsiteX22" fmla="*/ 665468 w 9144000"/>
              <a:gd name="connsiteY22" fmla="*/ 1236718 h 4328140"/>
              <a:gd name="connsiteX23" fmla="*/ 585037 w 9144000"/>
              <a:gd name="connsiteY23" fmla="*/ 1223324 h 4328140"/>
              <a:gd name="connsiteX24" fmla="*/ 704884 w 9144000"/>
              <a:gd name="connsiteY24" fmla="*/ 1260023 h 4328140"/>
              <a:gd name="connsiteX25" fmla="*/ 917413 w 9144000"/>
              <a:gd name="connsiteY25" fmla="*/ 988933 h 4328140"/>
              <a:gd name="connsiteX26" fmla="*/ 0 w 9144000"/>
              <a:gd name="connsiteY26" fmla="*/ 0 h 4328140"/>
              <a:gd name="connsiteX27" fmla="*/ 9144000 w 9144000"/>
              <a:gd name="connsiteY27" fmla="*/ 0 h 4328140"/>
              <a:gd name="connsiteX28" fmla="*/ 9144000 w 9144000"/>
              <a:gd name="connsiteY28" fmla="*/ 2323138 h 4328140"/>
              <a:gd name="connsiteX29" fmla="*/ 9144000 w 9144000"/>
              <a:gd name="connsiteY29" fmla="*/ 2425959 h 4328140"/>
              <a:gd name="connsiteX30" fmla="*/ 9144000 w 9144000"/>
              <a:gd name="connsiteY30" fmla="*/ 4328140 h 4328140"/>
              <a:gd name="connsiteX31" fmla="*/ 6537139 w 9144000"/>
              <a:gd name="connsiteY31" fmla="*/ 4328140 h 4328140"/>
              <a:gd name="connsiteX32" fmla="*/ 6994964 w 9144000"/>
              <a:gd name="connsiteY32" fmla="*/ 3492793 h 4328140"/>
              <a:gd name="connsiteX33" fmla="*/ 0 w 9144000"/>
              <a:gd name="connsiteY33" fmla="*/ 3492793 h 4328140"/>
              <a:gd name="connsiteX34" fmla="*/ 0 w 9144000"/>
              <a:gd name="connsiteY34" fmla="*/ 2425959 h 4328140"/>
              <a:gd name="connsiteX35" fmla="*/ 0 w 9144000"/>
              <a:gd name="connsiteY35" fmla="*/ 2323138 h 432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0" h="432814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2323138"/>
                </a:lnTo>
                <a:lnTo>
                  <a:pt x="9144000" y="2425959"/>
                </a:lnTo>
                <a:lnTo>
                  <a:pt x="9144000" y="4328140"/>
                </a:lnTo>
                <a:lnTo>
                  <a:pt x="6537139" y="4328140"/>
                </a:lnTo>
                <a:lnTo>
                  <a:pt x="6994964" y="3492793"/>
                </a:lnTo>
                <a:lnTo>
                  <a:pt x="0" y="3492793"/>
                </a:lnTo>
                <a:lnTo>
                  <a:pt x="0" y="2425959"/>
                </a:lnTo>
                <a:lnTo>
                  <a:pt x="0" y="2323138"/>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pic>
        <p:nvPicPr>
          <p:cNvPr id="15" name="Picture 14" descr="A close up of a sign&#10;&#10;Description automatically generated">
            <a:extLst>
              <a:ext uri="{FF2B5EF4-FFF2-40B4-BE49-F238E27FC236}">
                <a16:creationId xmlns:a16="http://schemas.microsoft.com/office/drawing/2014/main" id="{057CE7E4-4BFE-BE47-9694-E65595C14E4C}"/>
              </a:ext>
            </a:extLst>
          </p:cNvPr>
          <p:cNvPicPr>
            <a:picLocks noChangeAspect="1"/>
          </p:cNvPicPr>
          <p:nvPr userDrawn="1"/>
        </p:nvPicPr>
        <p:blipFill>
          <a:blip r:embed="rId2"/>
          <a:stretch>
            <a:fillRect/>
          </a:stretch>
        </p:blipFill>
        <p:spPr>
          <a:xfrm>
            <a:off x="7555751" y="5838127"/>
            <a:ext cx="1129136" cy="402336"/>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7" y="343596"/>
            <a:ext cx="1072343"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4342" y="3492500"/>
            <a:ext cx="7023795" cy="1406014"/>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45" y="3497036"/>
            <a:ext cx="5918665" cy="1348014"/>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45" y="5029200"/>
            <a:ext cx="5918665" cy="428635"/>
          </a:xfrm>
        </p:spPr>
        <p:txBody>
          <a:bodyPr rIns="0">
            <a:noAutofit/>
          </a:bodyPr>
          <a:lstStyle>
            <a:lvl1pPr marL="0" indent="0" algn="l">
              <a:buNone/>
              <a:defRPr sz="14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205" y="6138955"/>
            <a:ext cx="8393465"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82" y="6321552"/>
            <a:ext cx="2945027"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70578" y="6083710"/>
            <a:ext cx="2257425" cy="270245"/>
          </a:xfrm>
        </p:spPr>
        <p:txBody>
          <a:bodyPr/>
          <a:lstStyle>
            <a:lvl1pPr marL="0" indent="0">
              <a:buNone/>
              <a:defRPr sz="1000" b="0"/>
            </a:lvl1pPr>
            <a:lvl2pPr marL="88894" indent="0">
              <a:buNone/>
              <a:defRPr/>
            </a:lvl2pPr>
          </a:lstStyle>
          <a:p>
            <a:pPr lvl="0"/>
            <a:r>
              <a:rPr lang="en-US" dirty="0"/>
              <a:t>Click to edit</a:t>
            </a:r>
          </a:p>
        </p:txBody>
      </p:sp>
      <p:sp>
        <p:nvSpPr>
          <p:cNvPr id="15" name="Picture Placeholder 14">
            <a:extLst>
              <a:ext uri="{FF2B5EF4-FFF2-40B4-BE49-F238E27FC236}">
                <a16:creationId xmlns:a16="http://schemas.microsoft.com/office/drawing/2014/main" id="{1FBC7CDC-FF00-4543-B3B1-CC1CC4E614B9}"/>
              </a:ext>
            </a:extLst>
          </p:cNvPr>
          <p:cNvSpPr>
            <a:spLocks noGrp="1"/>
          </p:cNvSpPr>
          <p:nvPr>
            <p:ph type="pic" sz="quarter" idx="13"/>
          </p:nvPr>
        </p:nvSpPr>
        <p:spPr>
          <a:xfrm>
            <a:off x="0" y="0"/>
            <a:ext cx="9144000" cy="4328140"/>
          </a:xfrm>
          <a:custGeom>
            <a:avLst/>
            <a:gdLst>
              <a:gd name="connsiteX0" fmla="*/ 653749 w 9144000"/>
              <a:gd name="connsiteY0" fmla="*/ 573726 h 4328140"/>
              <a:gd name="connsiteX1" fmla="*/ 457200 w 9144000"/>
              <a:gd name="connsiteY1" fmla="*/ 662929 h 4328140"/>
              <a:gd name="connsiteX2" fmla="*/ 457200 w 9144000"/>
              <a:gd name="connsiteY2" fmla="*/ 1003131 h 4328140"/>
              <a:gd name="connsiteX3" fmla="*/ 557872 w 9144000"/>
              <a:gd name="connsiteY3" fmla="*/ 1111620 h 4328140"/>
              <a:gd name="connsiteX4" fmla="*/ 653749 w 9144000"/>
              <a:gd name="connsiteY4" fmla="*/ 992951 h 4328140"/>
              <a:gd name="connsiteX5" fmla="*/ 740039 w 9144000"/>
              <a:gd name="connsiteY5" fmla="*/ 534884 h 4328140"/>
              <a:gd name="connsiteX6" fmla="*/ 695296 w 9144000"/>
              <a:gd name="connsiteY6" fmla="*/ 556314 h 4328140"/>
              <a:gd name="connsiteX7" fmla="*/ 695296 w 9144000"/>
              <a:gd name="connsiteY7" fmla="*/ 980897 h 4328140"/>
              <a:gd name="connsiteX8" fmla="*/ 567459 w 9144000"/>
              <a:gd name="connsiteY8" fmla="*/ 1138944 h 4328140"/>
              <a:gd name="connsiteX9" fmla="*/ 500345 w 9144000"/>
              <a:gd name="connsiteY9" fmla="*/ 1126889 h 4328140"/>
              <a:gd name="connsiteX10" fmla="*/ 597554 w 9144000"/>
              <a:gd name="connsiteY10" fmla="*/ 1161177 h 4328140"/>
              <a:gd name="connsiteX11" fmla="*/ 740039 w 9144000"/>
              <a:gd name="connsiteY11" fmla="*/ 974200 h 4328140"/>
              <a:gd name="connsiteX12" fmla="*/ 827927 w 9144000"/>
              <a:gd name="connsiteY12" fmla="*/ 496310 h 4328140"/>
              <a:gd name="connsiteX13" fmla="*/ 782652 w 9144000"/>
              <a:gd name="connsiteY13" fmla="*/ 517740 h 4328140"/>
              <a:gd name="connsiteX14" fmla="*/ 782652 w 9144000"/>
              <a:gd name="connsiteY14" fmla="*/ 978486 h 4328140"/>
              <a:gd name="connsiteX15" fmla="*/ 612735 w 9144000"/>
              <a:gd name="connsiteY15" fmla="*/ 1187965 h 4328140"/>
              <a:gd name="connsiteX16" fmla="*/ 532304 w 9144000"/>
              <a:gd name="connsiteY16" fmla="*/ 1172428 h 4328140"/>
              <a:gd name="connsiteX17" fmla="*/ 644694 w 9144000"/>
              <a:gd name="connsiteY17" fmla="*/ 1212074 h 4328140"/>
              <a:gd name="connsiteX18" fmla="*/ 827927 w 9144000"/>
              <a:gd name="connsiteY18" fmla="*/ 982236 h 4328140"/>
              <a:gd name="connsiteX19" fmla="*/ 917413 w 9144000"/>
              <a:gd name="connsiteY19" fmla="*/ 457200 h 4328140"/>
              <a:gd name="connsiteX20" fmla="*/ 871072 w 9144000"/>
              <a:gd name="connsiteY20" fmla="*/ 479166 h 4328140"/>
              <a:gd name="connsiteX21" fmla="*/ 871072 w 9144000"/>
              <a:gd name="connsiteY21" fmla="*/ 980093 h 4328140"/>
              <a:gd name="connsiteX22" fmla="*/ 665468 w 9144000"/>
              <a:gd name="connsiteY22" fmla="*/ 1236718 h 4328140"/>
              <a:gd name="connsiteX23" fmla="*/ 585037 w 9144000"/>
              <a:gd name="connsiteY23" fmla="*/ 1223324 h 4328140"/>
              <a:gd name="connsiteX24" fmla="*/ 704884 w 9144000"/>
              <a:gd name="connsiteY24" fmla="*/ 1260023 h 4328140"/>
              <a:gd name="connsiteX25" fmla="*/ 917413 w 9144000"/>
              <a:gd name="connsiteY25" fmla="*/ 988933 h 4328140"/>
              <a:gd name="connsiteX26" fmla="*/ 0 w 9144000"/>
              <a:gd name="connsiteY26" fmla="*/ 0 h 4328140"/>
              <a:gd name="connsiteX27" fmla="*/ 9144000 w 9144000"/>
              <a:gd name="connsiteY27" fmla="*/ 0 h 4328140"/>
              <a:gd name="connsiteX28" fmla="*/ 9144000 w 9144000"/>
              <a:gd name="connsiteY28" fmla="*/ 2323138 h 4328140"/>
              <a:gd name="connsiteX29" fmla="*/ 9144000 w 9144000"/>
              <a:gd name="connsiteY29" fmla="*/ 2425959 h 4328140"/>
              <a:gd name="connsiteX30" fmla="*/ 9144000 w 9144000"/>
              <a:gd name="connsiteY30" fmla="*/ 4328140 h 4328140"/>
              <a:gd name="connsiteX31" fmla="*/ 6537139 w 9144000"/>
              <a:gd name="connsiteY31" fmla="*/ 4328140 h 4328140"/>
              <a:gd name="connsiteX32" fmla="*/ 6994964 w 9144000"/>
              <a:gd name="connsiteY32" fmla="*/ 3492793 h 4328140"/>
              <a:gd name="connsiteX33" fmla="*/ 0 w 9144000"/>
              <a:gd name="connsiteY33" fmla="*/ 3492793 h 4328140"/>
              <a:gd name="connsiteX34" fmla="*/ 0 w 9144000"/>
              <a:gd name="connsiteY34" fmla="*/ 2425959 h 4328140"/>
              <a:gd name="connsiteX35" fmla="*/ 0 w 9144000"/>
              <a:gd name="connsiteY35" fmla="*/ 2323138 h 432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0" h="432814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2323138"/>
                </a:lnTo>
                <a:lnTo>
                  <a:pt x="9144000" y="2425959"/>
                </a:lnTo>
                <a:lnTo>
                  <a:pt x="9144000" y="4328140"/>
                </a:lnTo>
                <a:lnTo>
                  <a:pt x="6537139" y="4328140"/>
                </a:lnTo>
                <a:lnTo>
                  <a:pt x="6994964" y="3492793"/>
                </a:lnTo>
                <a:lnTo>
                  <a:pt x="0" y="3492793"/>
                </a:lnTo>
                <a:lnTo>
                  <a:pt x="0" y="2425959"/>
                </a:lnTo>
                <a:lnTo>
                  <a:pt x="0" y="2323138"/>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pic>
        <p:nvPicPr>
          <p:cNvPr id="17" name="Picture 16" descr="A close up of a sign&#10;&#10;Description automatically generated">
            <a:extLst>
              <a:ext uri="{FF2B5EF4-FFF2-40B4-BE49-F238E27FC236}">
                <a16:creationId xmlns:a16="http://schemas.microsoft.com/office/drawing/2014/main" id="{E928C42B-5D28-3B48-AE2E-ABA3C7CB726D}"/>
              </a:ext>
            </a:extLst>
          </p:cNvPr>
          <p:cNvPicPr>
            <a:picLocks noChangeAspect="1"/>
          </p:cNvPicPr>
          <p:nvPr userDrawn="1"/>
        </p:nvPicPr>
        <p:blipFill>
          <a:blip r:embed="rId2"/>
          <a:stretch>
            <a:fillRect/>
          </a:stretch>
        </p:blipFill>
        <p:spPr>
          <a:xfrm>
            <a:off x="7555751" y="5838127"/>
            <a:ext cx="1129136" cy="402336"/>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bg1"/>
                </a:solidFill>
              </a:defRPr>
            </a:lvl1pPr>
          </a:lstStyle>
          <a:p>
            <a:r>
              <a:rPr lang="en-US" dirty="0"/>
              <a:t>Section title</a:t>
            </a:r>
          </a:p>
        </p:txBody>
      </p:sp>
      <p:sp>
        <p:nvSpPr>
          <p:cNvPr id="4" name="Graphic 8">
            <a:extLst>
              <a:ext uri="{FF2B5EF4-FFF2-40B4-BE49-F238E27FC236}">
                <a16:creationId xmlns:a16="http://schemas.microsoft.com/office/drawing/2014/main" id="{C83D410C-51E8-7844-B905-6BEA526A594B}"/>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dirty="0"/>
          </a:p>
        </p:txBody>
      </p:sp>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tx1"/>
                </a:solidFill>
              </a:defRPr>
            </a:lvl1pPr>
          </a:lstStyle>
          <a:p>
            <a:r>
              <a:rPr lang="en-US" dirty="0"/>
              <a:t>Section title</a:t>
            </a:r>
          </a:p>
        </p:txBody>
      </p:sp>
      <p:sp>
        <p:nvSpPr>
          <p:cNvPr id="5" name="Graphic 8">
            <a:extLst>
              <a:ext uri="{FF2B5EF4-FFF2-40B4-BE49-F238E27FC236}">
                <a16:creationId xmlns:a16="http://schemas.microsoft.com/office/drawing/2014/main" id="{A6E43C1D-36E1-A348-8927-8354A72C21F6}"/>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dirty="0"/>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tabLst/>
              <a:defRPr sz="1400"/>
            </a:lvl1pPr>
            <a:lvl2pPr marL="217473" indent="-98418">
              <a:spcBef>
                <a:spcPts val="0"/>
              </a:spcBef>
              <a:spcAft>
                <a:spcPts val="600"/>
              </a:spcAft>
              <a:buClr>
                <a:schemeClr val="accent1"/>
              </a:buClr>
              <a:tabLst/>
              <a:defRPr sz="1400"/>
            </a:lvl2pPr>
            <a:lvl3pPr marL="314303" indent="-82545">
              <a:spcBef>
                <a:spcPts val="0"/>
              </a:spcBef>
              <a:spcAft>
                <a:spcPts val="600"/>
              </a:spcAft>
              <a:buClr>
                <a:schemeClr val="accent1"/>
              </a:buClr>
              <a:tabLst/>
              <a:defRPr sz="1200"/>
            </a:lvl3pPr>
            <a:lvl4pPr marL="404783" indent="-90482">
              <a:spcBef>
                <a:spcPts val="0"/>
              </a:spcBef>
              <a:spcAft>
                <a:spcPts val="600"/>
              </a:spcAft>
              <a:buClr>
                <a:schemeClr val="accent1"/>
              </a:buClr>
              <a:tabLst/>
              <a:defRPr sz="1100"/>
            </a:lvl4pPr>
            <a:lvl5pPr marL="493677" indent="-80957">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1096841"/>
          </a:xfrm>
        </p:spPr>
        <p:txBody>
          <a:bodyPr vert="horz" lIns="91440" tIns="45720" rIns="91440" bIns="45720" rtlCol="0" anchor="t" anchorCtr="0">
            <a:noAutofit/>
          </a:bodyPr>
          <a:lstStyle>
            <a:lvl1pPr>
              <a:lnSpc>
                <a:spcPct val="100000"/>
              </a:lnSpc>
              <a:defRPr lang="en-US" sz="2800"/>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6" y="1909238"/>
            <a:ext cx="7260971" cy="4105740"/>
          </a:xfrm>
        </p:spPr>
        <p:txBody>
          <a:bodyPr/>
          <a:lstStyle>
            <a:lvl1pPr marL="114292" indent="-114292">
              <a:spcBef>
                <a:spcPts val="300"/>
              </a:spcBef>
              <a:spcAft>
                <a:spcPts val="600"/>
              </a:spcAft>
              <a:buClr>
                <a:schemeClr val="accent1"/>
              </a:buClr>
              <a:tabLst/>
              <a:defRPr sz="1400"/>
            </a:lvl1pPr>
            <a:lvl2pPr marL="217473" indent="-98418">
              <a:spcBef>
                <a:spcPts val="0"/>
              </a:spcBef>
              <a:spcAft>
                <a:spcPts val="600"/>
              </a:spcAft>
              <a:buClr>
                <a:schemeClr val="accent1"/>
              </a:buClr>
              <a:tabLst/>
              <a:defRPr sz="1400"/>
            </a:lvl2pPr>
            <a:lvl3pPr marL="314303" indent="-82545">
              <a:spcBef>
                <a:spcPts val="0"/>
              </a:spcBef>
              <a:spcAft>
                <a:spcPts val="600"/>
              </a:spcAft>
              <a:buClr>
                <a:schemeClr val="accent1"/>
              </a:buClr>
              <a:tabLst/>
              <a:defRPr sz="1200"/>
            </a:lvl3pPr>
            <a:lvl4pPr marL="404783" indent="-90482">
              <a:spcBef>
                <a:spcPts val="0"/>
              </a:spcBef>
              <a:spcAft>
                <a:spcPts val="600"/>
              </a:spcAft>
              <a:buClr>
                <a:schemeClr val="accent1"/>
              </a:buClr>
              <a:tabLst/>
              <a:defRPr sz="1100"/>
            </a:lvl4pPr>
            <a:lvl5pPr marL="493677" indent="-80957">
              <a:spcBef>
                <a:spcPts val="0"/>
              </a:spcBef>
              <a:spcAft>
                <a:spcPts val="600"/>
              </a:spcAft>
              <a:buClr>
                <a:schemeClr val="accent1"/>
              </a:buClr>
              <a:tabLst/>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167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extLst>
              <a:ext uri="{BEBA8EAE-BF5A-486C-A8C5-ECC9F3942E4B}">
                <a14:imgProps xmlns:a14="http://schemas.microsoft.com/office/drawing/2010/main">
                  <a14:imgLayer r:embed="rId35">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50446"/>
            <a:ext cx="7260336"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371389"/>
            <a:ext cx="7260336"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59" y="6242310"/>
            <a:ext cx="352985" cy="374396"/>
          </a:xfrm>
          <a:prstGeom prst="rect">
            <a:avLst/>
          </a:prstGeom>
        </p:spPr>
        <p:txBody>
          <a:bodyPr vert="horz" lIns="91440" tIns="45720" rIns="91440" bIns="45720" rtlCol="0" anchor="ctr"/>
          <a:lstStyle>
            <a:lvl1pPr algn="r">
              <a:defRPr sz="800" b="0" i="0">
                <a:solidFill>
                  <a:schemeClr val="accent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822960" y="6340470"/>
            <a:ext cx="2957208" cy="184666"/>
          </a:xfrm>
          <a:prstGeom prst="rect">
            <a:avLst/>
          </a:prstGeom>
          <a:noFill/>
        </p:spPr>
        <p:txBody>
          <a:bodyPr wrap="square" rtlCol="0">
            <a:spAutoFit/>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5753818" y="6241573"/>
            <a:ext cx="2678631" cy="366183"/>
          </a:xfrm>
          <a:prstGeom prst="rect">
            <a:avLst/>
          </a:prstGeom>
        </p:spPr>
        <p:txBody>
          <a:bodyPr vert="horz" lIns="91440" tIns="45720" rIns="91440" bIns="45720" rtlCol="0" anchor="ctr"/>
          <a:lstStyle>
            <a:lvl1pPr algn="r">
              <a:defRPr sz="800">
                <a:solidFill>
                  <a:schemeClr val="accent1"/>
                </a:solidFill>
              </a:defRPr>
            </a:lvl1pPr>
          </a:lstStyle>
          <a:p>
            <a:r>
              <a:rPr lang="en-US" dirty="0"/>
              <a:t>Type Division Name here</a:t>
            </a:r>
          </a:p>
        </p:txBody>
      </p:sp>
      <p:sp>
        <p:nvSpPr>
          <p:cNvPr id="12" name="Graphic 8">
            <a:extLst>
              <a:ext uri="{FF2B5EF4-FFF2-40B4-BE49-F238E27FC236}">
                <a16:creationId xmlns:a16="http://schemas.microsoft.com/office/drawing/2014/main" id="{D794EC31-BAF9-C540-98E6-E49EE00037EC}"/>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dirty="0"/>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 id="2147483699" r:id="rId31"/>
    <p:sldLayoutId id="2147483700" r:id="rId32"/>
  </p:sldLayoutIdLst>
  <p:hf hdr="0" ftr="0" dt="0"/>
  <p:txStyles>
    <p:titleStyle>
      <a:lvl1pPr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3932" userDrawn="1">
          <p15:clr>
            <a:srgbClr val="F26B43"/>
          </p15:clr>
        </p15:guide>
        <p15:guide id="6" pos="5472" userDrawn="1">
          <p15:clr>
            <a:srgbClr val="F26B43"/>
          </p15:clr>
        </p15:guide>
        <p15:guide id="7" orient="horz" pos="4070" userDrawn="1">
          <p15:clr>
            <a:srgbClr val="F26B43"/>
          </p15:clr>
        </p15:guide>
        <p15:guide id="8" pos="951" userDrawn="1">
          <p15:clr>
            <a:srgbClr val="F26B43"/>
          </p15:clr>
        </p15:guide>
        <p15:guide id="9" pos="1043" userDrawn="1">
          <p15:clr>
            <a:srgbClr val="F26B43"/>
          </p15:clr>
        </p15:guide>
        <p15:guide id="10" pos="1704" userDrawn="1">
          <p15:clr>
            <a:srgbClr val="F26B43"/>
          </p15:clr>
        </p15:guide>
        <p15:guide id="11" pos="1796" userDrawn="1">
          <p15:clr>
            <a:srgbClr val="F26B43"/>
          </p15:clr>
        </p15:guide>
        <p15:guide id="12" pos="2459" userDrawn="1">
          <p15:clr>
            <a:srgbClr val="F26B43"/>
          </p15:clr>
        </p15:guide>
        <p15:guide id="13" pos="2548" userDrawn="1">
          <p15:clr>
            <a:srgbClr val="F26B43"/>
          </p15:clr>
        </p15:guide>
        <p15:guide id="14" pos="3212" userDrawn="1">
          <p15:clr>
            <a:srgbClr val="F26B43"/>
          </p15:clr>
        </p15:guide>
        <p15:guide id="15" pos="3303" userDrawn="1">
          <p15:clr>
            <a:srgbClr val="F26B43"/>
          </p15:clr>
        </p15:guide>
        <p15:guide id="16" pos="3964" userDrawn="1">
          <p15:clr>
            <a:srgbClr val="F26B43"/>
          </p15:clr>
        </p15:guide>
        <p15:guide id="17" pos="4056" userDrawn="1">
          <p15:clr>
            <a:srgbClr val="F26B43"/>
          </p15:clr>
        </p15:guide>
        <p15:guide id="18" pos="4719" userDrawn="1">
          <p15:clr>
            <a:srgbClr val="F26B43"/>
          </p15:clr>
        </p15:guide>
        <p15:guide id="19" pos="4811" userDrawn="1">
          <p15:clr>
            <a:srgbClr val="F26B43"/>
          </p15:clr>
        </p15:guide>
        <p15:guide id="20" orient="horz" pos="288" userDrawn="1">
          <p15:clr>
            <a:srgbClr val="F26B43"/>
          </p15:clr>
        </p15:guide>
        <p15:guide id="21" orient="horz" pos="988" userDrawn="1">
          <p15:clr>
            <a:srgbClr val="F26B43"/>
          </p15:clr>
        </p15:guide>
        <p15:guide id="22" orient="horz" pos="43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20.png"/><Relationship Id="rId21" Type="http://schemas.openxmlformats.org/officeDocument/2006/relationships/image" Target="../media/image36.png"/><Relationship Id="rId7" Type="http://schemas.openxmlformats.org/officeDocument/2006/relationships/image" Target="../media/image24.png"/><Relationship Id="rId12" Type="http://schemas.openxmlformats.org/officeDocument/2006/relationships/image" Target="../media/image19.sv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15.xml"/><Relationship Id="rId6" Type="http://schemas.openxmlformats.org/officeDocument/2006/relationships/image" Target="../media/image23.svg"/><Relationship Id="rId11" Type="http://schemas.openxmlformats.org/officeDocument/2006/relationships/image" Target="../media/image18.png"/><Relationship Id="rId24" Type="http://schemas.openxmlformats.org/officeDocument/2006/relationships/image" Target="../media/image39.svg"/><Relationship Id="rId5" Type="http://schemas.openxmlformats.org/officeDocument/2006/relationships/image" Target="../media/image22.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7.svg"/><Relationship Id="rId19" Type="http://schemas.openxmlformats.org/officeDocument/2006/relationships/image" Target="../media/image34.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29.svg"/><Relationship Id="rId22"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40.png"/><Relationship Id="rId21" Type="http://schemas.openxmlformats.org/officeDocument/2006/relationships/image" Target="../media/image54.png"/><Relationship Id="rId7" Type="http://schemas.openxmlformats.org/officeDocument/2006/relationships/image" Target="../media/image44.png"/><Relationship Id="rId12" Type="http://schemas.openxmlformats.org/officeDocument/2006/relationships/image" Target="../media/image13.sv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51.svg"/><Relationship Id="rId20" Type="http://schemas.openxmlformats.org/officeDocument/2006/relationships/image" Target="../media/image33.svg"/><Relationship Id="rId1" Type="http://schemas.openxmlformats.org/officeDocument/2006/relationships/slideLayout" Target="../slideLayouts/slideLayout15.xml"/><Relationship Id="rId6" Type="http://schemas.openxmlformats.org/officeDocument/2006/relationships/image" Target="../media/image43.svg"/><Relationship Id="rId11" Type="http://schemas.openxmlformats.org/officeDocument/2006/relationships/image" Target="../media/image12.png"/><Relationship Id="rId24" Type="http://schemas.openxmlformats.org/officeDocument/2006/relationships/image" Target="../media/image57.svg"/><Relationship Id="rId5" Type="http://schemas.openxmlformats.org/officeDocument/2006/relationships/image" Target="../media/image42.png"/><Relationship Id="rId15" Type="http://schemas.openxmlformats.org/officeDocument/2006/relationships/image" Target="../media/image50.png"/><Relationship Id="rId23" Type="http://schemas.openxmlformats.org/officeDocument/2006/relationships/image" Target="../media/image56.png"/><Relationship Id="rId10" Type="http://schemas.openxmlformats.org/officeDocument/2006/relationships/image" Target="../media/image47.svg"/><Relationship Id="rId19" Type="http://schemas.openxmlformats.org/officeDocument/2006/relationships/image" Target="../media/image32.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49.svg"/><Relationship Id="rId22"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16.png"/><Relationship Id="rId18" Type="http://schemas.openxmlformats.org/officeDocument/2006/relationships/image" Target="../media/image2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22.png"/><Relationship Id="rId2" Type="http://schemas.openxmlformats.org/officeDocument/2006/relationships/notesSlide" Target="../notesSlides/notesSlide17.xml"/><Relationship Id="rId16" Type="http://schemas.openxmlformats.org/officeDocument/2006/relationships/image" Target="../media/image69.svg"/><Relationship Id="rId1" Type="http://schemas.openxmlformats.org/officeDocument/2006/relationships/slideLayout" Target="../slideLayouts/slideLayout15.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68.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1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20.xml"/><Relationship Id="rId16" Type="http://schemas.openxmlformats.org/officeDocument/2006/relationships/image" Target="../media/image82.svg"/><Relationship Id="rId1" Type="http://schemas.openxmlformats.org/officeDocument/2006/relationships/slideLayout" Target="../slideLayouts/slideLayout15.xml"/><Relationship Id="rId6" Type="http://schemas.openxmlformats.org/officeDocument/2006/relationships/image" Target="../media/image78.png"/><Relationship Id="rId11" Type="http://schemas.openxmlformats.org/officeDocument/2006/relationships/image" Target="../media/image64.png"/><Relationship Id="rId5" Type="http://schemas.openxmlformats.org/officeDocument/2006/relationships/image" Target="../media/image77.png"/><Relationship Id="rId15" Type="http://schemas.openxmlformats.org/officeDocument/2006/relationships/image" Target="../media/image81.png"/><Relationship Id="rId10" Type="http://schemas.openxmlformats.org/officeDocument/2006/relationships/image" Target="../media/image63.svg"/><Relationship Id="rId4" Type="http://schemas.openxmlformats.org/officeDocument/2006/relationships/image" Target="../media/image76.svg"/><Relationship Id="rId9" Type="http://schemas.openxmlformats.org/officeDocument/2006/relationships/image" Target="../media/image62.png"/><Relationship Id="rId14" Type="http://schemas.openxmlformats.org/officeDocument/2006/relationships/image" Target="../media/image80.sv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61.svg"/></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9.sv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7.pn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78.png"/><Relationship Id="rId9"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92.svg"/></Relationships>
</file>

<file path=ppt/slides/_rels/slide3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4.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5.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0.sv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96.svg"/><Relationship Id="rId11" Type="http://schemas.openxmlformats.org/officeDocument/2006/relationships/image" Target="../media/image99.png"/><Relationship Id="rId5" Type="http://schemas.openxmlformats.org/officeDocument/2006/relationships/image" Target="../media/image95.png"/><Relationship Id="rId10" Type="http://schemas.openxmlformats.org/officeDocument/2006/relationships/image" Target="../media/image25.svg"/><Relationship Id="rId4" Type="http://schemas.openxmlformats.org/officeDocument/2006/relationships/image" Target="../media/image94.sv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 Id="rId9" Type="http://schemas.openxmlformats.org/officeDocument/2006/relationships/image" Target="../media/image10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emf"/><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2FED-8C56-AEE7-47A6-4BB4741B7296}"/>
              </a:ext>
            </a:extLst>
          </p:cNvPr>
          <p:cNvSpPr>
            <a:spLocks noGrp="1"/>
          </p:cNvSpPr>
          <p:nvPr>
            <p:ph type="ctrTitle"/>
          </p:nvPr>
        </p:nvSpPr>
        <p:spPr/>
        <p:txBody>
          <a:bodyPr/>
          <a:lstStyle/>
          <a:p>
            <a:r>
              <a:rPr lang="en-US" b="0" dirty="0">
                <a:solidFill>
                  <a:schemeClr val="accent1"/>
                </a:solidFill>
              </a:rPr>
              <a:t>John May</a:t>
            </a:r>
            <a:br>
              <a:rPr lang="en-US" dirty="0"/>
            </a:br>
            <a:endParaRPr lang="en-US" sz="1600" dirty="0"/>
          </a:p>
        </p:txBody>
      </p:sp>
      <p:sp>
        <p:nvSpPr>
          <p:cNvPr id="3" name="Subtitle 2">
            <a:extLst>
              <a:ext uri="{FF2B5EF4-FFF2-40B4-BE49-F238E27FC236}">
                <a16:creationId xmlns:a16="http://schemas.microsoft.com/office/drawing/2014/main" id="{5D16D0DD-2EE0-C987-5FF8-B8A43938F098}"/>
              </a:ext>
            </a:extLst>
          </p:cNvPr>
          <p:cNvSpPr>
            <a:spLocks noGrp="1"/>
          </p:cNvSpPr>
          <p:nvPr>
            <p:ph type="subTitle" idx="1"/>
          </p:nvPr>
        </p:nvSpPr>
        <p:spPr>
          <a:xfrm>
            <a:off x="365767" y="4833693"/>
            <a:ext cx="5918665" cy="685758"/>
          </a:xfrm>
        </p:spPr>
        <p:txBody>
          <a:bodyPr/>
          <a:lstStyle/>
          <a:p>
            <a:r>
              <a:rPr lang="en-US" sz="1400" dirty="0"/>
              <a:t>Owner Clinton Senior Insurance Marketing, LLC</a:t>
            </a:r>
          </a:p>
          <a:p>
            <a:r>
              <a:rPr lang="en-US" dirty="0"/>
              <a:t>860.664.5216 16W Main Street, Clinton</a:t>
            </a:r>
          </a:p>
        </p:txBody>
      </p:sp>
      <p:sp>
        <p:nvSpPr>
          <p:cNvPr id="4" name="Text Placeholder 3">
            <a:extLst>
              <a:ext uri="{FF2B5EF4-FFF2-40B4-BE49-F238E27FC236}">
                <a16:creationId xmlns:a16="http://schemas.microsoft.com/office/drawing/2014/main" id="{E4C875F3-C4B0-982B-1CBC-19F5E29555C5}"/>
              </a:ext>
            </a:extLst>
          </p:cNvPr>
          <p:cNvSpPr>
            <a:spLocks noGrp="1"/>
          </p:cNvSpPr>
          <p:nvPr>
            <p:ph type="body" sz="quarter" idx="11"/>
          </p:nvPr>
        </p:nvSpPr>
        <p:spPr/>
        <p:txBody>
          <a:bodyPr/>
          <a:lstStyle/>
          <a:p>
            <a:endParaRPr lang="en-US" dirty="0"/>
          </a:p>
        </p:txBody>
      </p:sp>
      <p:pic>
        <p:nvPicPr>
          <p:cNvPr id="7" name="Picture Placeholder 6" descr="A picture containing grass, sky, outdoor, field&#10;&#10;Description automatically generated">
            <a:extLst>
              <a:ext uri="{FF2B5EF4-FFF2-40B4-BE49-F238E27FC236}">
                <a16:creationId xmlns:a16="http://schemas.microsoft.com/office/drawing/2014/main" id="{7A83F4E4-6617-C8BA-DC79-AC8D83E3960E}"/>
              </a:ext>
            </a:extLst>
          </p:cNvPr>
          <p:cNvPicPr>
            <a:picLocks noGrp="1" noChangeAspect="1"/>
          </p:cNvPicPr>
          <p:nvPr>
            <p:ph type="pic" sz="quarter" idx="12"/>
          </p:nvPr>
        </p:nvPicPr>
        <p:blipFill>
          <a:blip r:embed="rId2"/>
          <a:srcRect t="18299" b="18299"/>
          <a:stretch>
            <a:fillRect/>
          </a:stretch>
        </p:blipFill>
        <p:spPr/>
      </p:pic>
    </p:spTree>
    <p:extLst>
      <p:ext uri="{BB962C8B-B14F-4D97-AF65-F5344CB8AC3E}">
        <p14:creationId xmlns:p14="http://schemas.microsoft.com/office/powerpoint/2010/main" val="154217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0D856-FE40-971B-13DF-F1A2F3E725C2}"/>
              </a:ext>
            </a:extLst>
          </p:cNvPr>
          <p:cNvSpPr>
            <a:spLocks noGrp="1"/>
          </p:cNvSpPr>
          <p:nvPr>
            <p:ph type="ctrTitle"/>
          </p:nvPr>
        </p:nvSpPr>
        <p:spPr>
          <a:xfrm>
            <a:off x="524784" y="248038"/>
            <a:ext cx="5297791" cy="1159200"/>
          </a:xfrm>
        </p:spPr>
        <p:txBody>
          <a:bodyPr vert="horz" lIns="91440" tIns="45720" rIns="91440" bIns="45720" rtlCol="0" anchor="ctr">
            <a:normAutofit/>
          </a:bodyPr>
          <a:lstStyle/>
          <a:p>
            <a:pPr defTabSz="914400">
              <a:lnSpc>
                <a:spcPct val="90000"/>
              </a:lnSpc>
            </a:pPr>
            <a:r>
              <a:rPr lang="en-US" sz="3500" kern="1200" dirty="0">
                <a:solidFill>
                  <a:srgbClr val="FFFFFF"/>
                </a:solidFill>
                <a:latin typeface="+mj-lt"/>
                <a:ea typeface="+mj-ea"/>
                <a:cs typeface="+mj-cs"/>
              </a:rPr>
              <a:t>Dual </a:t>
            </a:r>
            <a:r>
              <a:rPr lang="en-US" sz="3500" kern="1200" dirty="0" err="1">
                <a:solidFill>
                  <a:srgbClr val="FFFFFF"/>
                </a:solidFill>
                <a:latin typeface="+mj-lt"/>
                <a:ea typeface="+mj-ea"/>
                <a:cs typeface="+mj-cs"/>
              </a:rPr>
              <a:t>Elegibility</a:t>
            </a:r>
            <a:endParaRPr lang="en-US" sz="3500" kern="1200" dirty="0">
              <a:solidFill>
                <a:srgbClr val="FFFFFF"/>
              </a:solidFill>
              <a:latin typeface="+mj-lt"/>
              <a:ea typeface="+mj-ea"/>
              <a:cs typeface="+mj-cs"/>
            </a:endParaRPr>
          </a:p>
        </p:txBody>
      </p:sp>
      <p:graphicFrame>
        <p:nvGraphicFramePr>
          <p:cNvPr id="3" name="Table 2">
            <a:extLst>
              <a:ext uri="{FF2B5EF4-FFF2-40B4-BE49-F238E27FC236}">
                <a16:creationId xmlns:a16="http://schemas.microsoft.com/office/drawing/2014/main" id="{4C7563E4-D1B2-3ABD-6E7D-6B6AECECB9EF}"/>
              </a:ext>
            </a:extLst>
          </p:cNvPr>
          <p:cNvGraphicFramePr>
            <a:graphicFrameLocks noGrp="1"/>
          </p:cNvGraphicFramePr>
          <p:nvPr>
            <p:extLst>
              <p:ext uri="{D42A27DB-BD31-4B8C-83A1-F6EECF244321}">
                <p14:modId xmlns:p14="http://schemas.microsoft.com/office/powerpoint/2010/main" val="3950472968"/>
              </p:ext>
            </p:extLst>
          </p:nvPr>
        </p:nvGraphicFramePr>
        <p:xfrm>
          <a:off x="99152" y="1655276"/>
          <a:ext cx="8890612" cy="5022248"/>
        </p:xfrm>
        <a:graphic>
          <a:graphicData uri="http://schemas.openxmlformats.org/drawingml/2006/table">
            <a:tbl>
              <a:tblPr firstRow="1" bandRow="1">
                <a:solidFill>
                  <a:srgbClr val="404040"/>
                </a:solidFill>
              </a:tblPr>
              <a:tblGrid>
                <a:gridCol w="4425609">
                  <a:extLst>
                    <a:ext uri="{9D8B030D-6E8A-4147-A177-3AD203B41FA5}">
                      <a16:colId xmlns:a16="http://schemas.microsoft.com/office/drawing/2014/main" val="558374988"/>
                    </a:ext>
                  </a:extLst>
                </a:gridCol>
                <a:gridCol w="4465003">
                  <a:extLst>
                    <a:ext uri="{9D8B030D-6E8A-4147-A177-3AD203B41FA5}">
                      <a16:colId xmlns:a16="http://schemas.microsoft.com/office/drawing/2014/main" val="2939953458"/>
                    </a:ext>
                  </a:extLst>
                </a:gridCol>
              </a:tblGrid>
              <a:tr h="1103427">
                <a:tc>
                  <a:txBody>
                    <a:bodyPr/>
                    <a:lstStyle/>
                    <a:p>
                      <a:pPr algn="ctr"/>
                      <a:r>
                        <a:rPr lang="en-US" sz="1400" b="0" cap="none" spc="0" dirty="0">
                          <a:solidFill>
                            <a:schemeClr val="bg1"/>
                          </a:solidFill>
                          <a:effectLst/>
                        </a:rPr>
                        <a:t>Generally, if your monthly income is at or below these levels…</a:t>
                      </a:r>
                      <a:br>
                        <a:rPr lang="en-US" sz="1400" b="0" cap="none" spc="0" dirty="0">
                          <a:solidFill>
                            <a:schemeClr val="bg1"/>
                          </a:solidFill>
                          <a:effectLst/>
                        </a:rPr>
                      </a:br>
                      <a:br>
                        <a:rPr lang="en-US" sz="1400" b="0" cap="none" spc="0" dirty="0">
                          <a:solidFill>
                            <a:schemeClr val="bg1"/>
                          </a:solidFill>
                          <a:effectLst/>
                        </a:rPr>
                      </a:br>
                      <a:endParaRPr lang="en-US" sz="1400" b="0" cap="none" spc="0" dirty="0">
                        <a:solidFill>
                          <a:schemeClr val="bg1"/>
                        </a:solidFill>
                        <a:effectLst/>
                      </a:endParaRPr>
                    </a:p>
                  </a:txBody>
                  <a:tcPr marL="27781" marR="27781" marT="81018" marB="13890" anchor="ctr">
                    <a:lnL w="12700" cmpd="sng">
                      <a:noFill/>
                    </a:lnL>
                    <a:lnR w="12700" cmpd="sng">
                      <a:noFill/>
                    </a:lnR>
                    <a:lnT w="19050" cap="flat" cmpd="sng" algn="ctr">
                      <a:noFill/>
                      <a:prstDash val="solid"/>
                    </a:lnT>
                    <a:lnB w="38100" cmpd="sng">
                      <a:noFill/>
                    </a:lnB>
                    <a:solidFill>
                      <a:schemeClr val="accent2"/>
                    </a:solidFill>
                  </a:tcPr>
                </a:tc>
                <a:tc>
                  <a:txBody>
                    <a:bodyPr/>
                    <a:lstStyle/>
                    <a:p>
                      <a:pPr algn="ctr"/>
                      <a:br>
                        <a:rPr lang="en-US" sz="1400" b="0" cap="none" spc="0">
                          <a:solidFill>
                            <a:schemeClr val="bg1"/>
                          </a:solidFill>
                          <a:effectLst/>
                        </a:rPr>
                      </a:br>
                      <a:r>
                        <a:rPr lang="en-US" sz="1400" b="0" cap="none" spc="0">
                          <a:solidFill>
                            <a:schemeClr val="bg1"/>
                          </a:solidFill>
                          <a:effectLst/>
                        </a:rPr>
                        <a:t>You may qualify for...</a:t>
                      </a:r>
                      <a:br>
                        <a:rPr lang="en-US" sz="1400" b="0" cap="none" spc="0">
                          <a:solidFill>
                            <a:schemeClr val="bg1"/>
                          </a:solidFill>
                          <a:effectLst/>
                        </a:rPr>
                      </a:br>
                      <a:endParaRPr lang="en-US" sz="1400" b="0" cap="none" spc="0">
                        <a:solidFill>
                          <a:schemeClr val="bg1"/>
                        </a:solidFill>
                        <a:effectLst/>
                      </a:endParaRPr>
                    </a:p>
                  </a:txBody>
                  <a:tcPr marL="27781" marR="27781" marT="81018" marB="138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179172151"/>
                  </a:ext>
                </a:extLst>
              </a:tr>
              <a:tr h="2305601">
                <a:tc>
                  <a:txBody>
                    <a:bodyPr/>
                    <a:lstStyle/>
                    <a:p>
                      <a:pPr algn="l"/>
                      <a:r>
                        <a:rPr lang="en-US" sz="1600" b="1" cap="none" spc="0" dirty="0">
                          <a:solidFill>
                            <a:schemeClr val="bg1"/>
                          </a:solidFill>
                          <a:effectLst/>
                        </a:rPr>
                        <a:t>$ 2,564.00 single</a:t>
                      </a:r>
                      <a:endParaRPr lang="en-US" sz="1600" cap="none" spc="0" dirty="0">
                        <a:solidFill>
                          <a:schemeClr val="bg1"/>
                        </a:solidFill>
                        <a:effectLst/>
                      </a:endParaRPr>
                    </a:p>
                    <a:p>
                      <a:pPr algn="l">
                        <a:spcBef>
                          <a:spcPts val="25"/>
                        </a:spcBef>
                      </a:pPr>
                      <a:r>
                        <a:rPr lang="en-US" sz="1600" b="1" cap="none" spc="0" dirty="0">
                          <a:solidFill>
                            <a:schemeClr val="bg1"/>
                          </a:solidFill>
                          <a:effectLst/>
                        </a:rPr>
                        <a:t>$ 3,468.00 couple</a:t>
                      </a:r>
                      <a:endParaRPr lang="en-US" sz="1600" cap="none" spc="0" dirty="0">
                        <a:solidFill>
                          <a:schemeClr val="bg1"/>
                        </a:solidFill>
                        <a:effectLst/>
                      </a:endParaRPr>
                    </a:p>
                    <a:p>
                      <a:pPr algn="l"/>
                      <a:r>
                        <a:rPr lang="en-US" sz="1100" cap="none" spc="0" dirty="0">
                          <a:solidFill>
                            <a:schemeClr val="bg1"/>
                          </a:solidFill>
                          <a:effectLst/>
                        </a:rPr>
                        <a:t> </a:t>
                      </a:r>
                    </a:p>
                  </a:txBody>
                  <a:tcPr marL="27781" marR="27781" marT="81018" marB="1389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marL="62865" marR="63500" algn="l">
                        <a:spcBef>
                          <a:spcPts val="20"/>
                        </a:spcBef>
                        <a:spcAft>
                          <a:spcPts val="0"/>
                        </a:spcAft>
                      </a:pPr>
                      <a:r>
                        <a:rPr lang="en-US" sz="1200" b="1" cap="none" spc="0" dirty="0">
                          <a:solidFill>
                            <a:schemeClr val="bg1"/>
                          </a:solidFill>
                          <a:effectLst/>
                        </a:rPr>
                        <a:t>QMB </a:t>
                      </a:r>
                      <a:r>
                        <a:rPr lang="en-US" sz="1200" cap="none" spc="0" dirty="0">
                          <a:solidFill>
                            <a:schemeClr val="bg1"/>
                          </a:solidFill>
                          <a:effectLst/>
                        </a:rPr>
                        <a:t>- This program is similar to a “Medigap” policy. It pays your Part B premium </a:t>
                      </a:r>
                      <a:r>
                        <a:rPr lang="en-US" sz="1200" b="1" cap="none" spc="0" dirty="0">
                          <a:solidFill>
                            <a:schemeClr val="bg1"/>
                          </a:solidFill>
                          <a:effectLst/>
                        </a:rPr>
                        <a:t>(1) </a:t>
                      </a:r>
                      <a:r>
                        <a:rPr lang="en-US" sz="1200" cap="none" spc="0" dirty="0">
                          <a:solidFill>
                            <a:schemeClr val="bg1"/>
                          </a:solidFill>
                          <a:effectLst/>
                        </a:rPr>
                        <a:t>and all Medicare deductibles </a:t>
                      </a:r>
                      <a:r>
                        <a:rPr lang="en-US" sz="1200" b="1" cap="none" spc="0" dirty="0">
                          <a:solidFill>
                            <a:schemeClr val="bg1"/>
                          </a:solidFill>
                          <a:effectLst/>
                        </a:rPr>
                        <a:t>(2) </a:t>
                      </a:r>
                      <a:r>
                        <a:rPr lang="en-US" sz="1200" cap="none" spc="0" dirty="0">
                          <a:solidFill>
                            <a:schemeClr val="bg1"/>
                          </a:solidFill>
                          <a:effectLst/>
                        </a:rPr>
                        <a:t>and co-insurance </a:t>
                      </a:r>
                      <a:r>
                        <a:rPr lang="en-US" sz="1200" b="1" cap="none" spc="0" dirty="0">
                          <a:solidFill>
                            <a:schemeClr val="bg1"/>
                          </a:solidFill>
                          <a:effectLst/>
                        </a:rPr>
                        <a:t>(3)</a:t>
                      </a:r>
                      <a:endParaRPr lang="en-US" sz="1200" cap="none" spc="0" dirty="0">
                        <a:solidFill>
                          <a:schemeClr val="bg1"/>
                        </a:solidFill>
                        <a:effectLst/>
                      </a:endParaRPr>
                    </a:p>
                    <a:p>
                      <a:pPr marL="62865" marR="63500" algn="l">
                        <a:spcBef>
                          <a:spcPts val="20"/>
                        </a:spcBef>
                        <a:spcAft>
                          <a:spcPts val="0"/>
                        </a:spcAft>
                      </a:pPr>
                      <a:br>
                        <a:rPr lang="en-US" sz="1200" cap="none" spc="0" dirty="0">
                          <a:solidFill>
                            <a:schemeClr val="bg1"/>
                          </a:solidFill>
                          <a:effectLst/>
                        </a:rPr>
                      </a:br>
                      <a:r>
                        <a:rPr lang="en-US" sz="1200" b="1" cap="none" spc="0" dirty="0">
                          <a:solidFill>
                            <a:schemeClr val="bg1"/>
                          </a:solidFill>
                          <a:effectLst/>
                        </a:rPr>
                        <a:t>(1) </a:t>
                      </a:r>
                      <a:r>
                        <a:rPr lang="en-US" sz="1200" cap="none" spc="0" dirty="0">
                          <a:solidFill>
                            <a:schemeClr val="bg1"/>
                          </a:solidFill>
                          <a:effectLst/>
                        </a:rPr>
                        <a:t>Your Medicare Part B covers Doctor costs, outpatient hospital and some preventive care.</a:t>
                      </a:r>
                    </a:p>
                    <a:p>
                      <a:pPr marL="62865" marR="63500" algn="l">
                        <a:spcBef>
                          <a:spcPts val="20"/>
                        </a:spcBef>
                        <a:spcAft>
                          <a:spcPts val="0"/>
                        </a:spcAft>
                      </a:pPr>
                      <a:r>
                        <a:rPr lang="en-US" sz="1200" b="1" cap="none" spc="0" dirty="0">
                          <a:solidFill>
                            <a:schemeClr val="bg1"/>
                          </a:solidFill>
                          <a:effectLst/>
                        </a:rPr>
                        <a:t>(2) </a:t>
                      </a:r>
                      <a:r>
                        <a:rPr lang="en-US" sz="1200" cap="none" spc="0" dirty="0">
                          <a:solidFill>
                            <a:schemeClr val="bg1"/>
                          </a:solidFill>
                          <a:effectLst/>
                        </a:rPr>
                        <a:t>The deductible is the amount that you pay for medical services before Medicare or any other insurance begins to pay. The amount changes every year.</a:t>
                      </a:r>
                    </a:p>
                    <a:p>
                      <a:pPr marL="62865" marR="63500" algn="l">
                        <a:spcBef>
                          <a:spcPts val="20"/>
                        </a:spcBef>
                        <a:spcAft>
                          <a:spcPts val="0"/>
                        </a:spcAft>
                      </a:pPr>
                      <a:r>
                        <a:rPr lang="en-US" sz="1200" b="1" cap="none" spc="0" dirty="0">
                          <a:solidFill>
                            <a:schemeClr val="bg1"/>
                          </a:solidFill>
                          <a:effectLst/>
                        </a:rPr>
                        <a:t>(3) </a:t>
                      </a:r>
                      <a:r>
                        <a:rPr lang="en-US" sz="1200" cap="none" spc="0" dirty="0">
                          <a:solidFill>
                            <a:schemeClr val="bg1"/>
                          </a:solidFill>
                          <a:effectLst/>
                        </a:rPr>
                        <a:t>Co-insurance is the portion of Medicare approved services that you are responsible for paying.</a:t>
                      </a:r>
                    </a:p>
                  </a:txBody>
                  <a:tcPr marL="27781" marR="27781" marT="81018" marB="1389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215252698"/>
                  </a:ext>
                </a:extLst>
              </a:tr>
              <a:tr h="682665">
                <a:tc>
                  <a:txBody>
                    <a:bodyPr/>
                    <a:lstStyle/>
                    <a:p>
                      <a:pPr algn="l"/>
                      <a:r>
                        <a:rPr lang="en-US" sz="1600" b="1" cap="none" spc="0" dirty="0">
                          <a:solidFill>
                            <a:schemeClr val="bg1"/>
                          </a:solidFill>
                          <a:effectLst/>
                        </a:rPr>
                        <a:t>$ 2,807.00 single</a:t>
                      </a:r>
                      <a:endParaRPr lang="en-US" sz="1600" cap="none" spc="0" dirty="0">
                        <a:solidFill>
                          <a:schemeClr val="bg1"/>
                        </a:solidFill>
                        <a:effectLst/>
                      </a:endParaRPr>
                    </a:p>
                    <a:p>
                      <a:pPr algn="l"/>
                      <a:r>
                        <a:rPr lang="en-US" sz="1600" b="1" cap="none" spc="0" dirty="0">
                          <a:solidFill>
                            <a:schemeClr val="bg1"/>
                          </a:solidFill>
                          <a:effectLst/>
                        </a:rPr>
                        <a:t>$ 3,797.00 couple</a:t>
                      </a:r>
                      <a:endParaRPr lang="en-US" sz="1600" cap="none" spc="0" dirty="0">
                        <a:solidFill>
                          <a:schemeClr val="bg1"/>
                        </a:solidFill>
                        <a:effectLst/>
                      </a:endParaRPr>
                    </a:p>
                    <a:p>
                      <a:pPr algn="l"/>
                      <a:r>
                        <a:rPr lang="en-US" sz="1100" cap="none" spc="0" dirty="0">
                          <a:solidFill>
                            <a:schemeClr val="bg1"/>
                          </a:solidFill>
                          <a:effectLst/>
                        </a:rPr>
                        <a:t> </a:t>
                      </a:r>
                    </a:p>
                  </a:txBody>
                  <a:tcPr marL="27781" marR="27781" marT="81018" marB="1389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l"/>
                      <a:r>
                        <a:rPr lang="en-US" sz="1200" b="1" cap="none" spc="0" dirty="0">
                          <a:solidFill>
                            <a:schemeClr val="bg1"/>
                          </a:solidFill>
                          <a:effectLst/>
                        </a:rPr>
                        <a:t>SLMB </a:t>
                      </a:r>
                      <a:r>
                        <a:rPr lang="en-US" sz="1200" cap="none" spc="0" dirty="0">
                          <a:solidFill>
                            <a:schemeClr val="bg1"/>
                          </a:solidFill>
                          <a:effectLst/>
                        </a:rPr>
                        <a:t>- This program pays for your Part B premium only.</a:t>
                      </a:r>
                    </a:p>
                  </a:txBody>
                  <a:tcPr marL="27781" marR="27781" marT="81018" marB="1389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604909778"/>
                  </a:ext>
                </a:extLst>
              </a:tr>
              <a:tr h="862992">
                <a:tc>
                  <a:txBody>
                    <a:bodyPr/>
                    <a:lstStyle/>
                    <a:p>
                      <a:pPr algn="l"/>
                      <a:r>
                        <a:rPr lang="en-US" sz="1600" b="1" cap="none" spc="0" dirty="0">
                          <a:solidFill>
                            <a:schemeClr val="bg1"/>
                          </a:solidFill>
                          <a:effectLst/>
                        </a:rPr>
                        <a:t>$ 2,989.00 single</a:t>
                      </a:r>
                      <a:endParaRPr lang="en-US" sz="1600" cap="none" spc="0" dirty="0">
                        <a:solidFill>
                          <a:schemeClr val="bg1"/>
                        </a:solidFill>
                        <a:effectLst/>
                      </a:endParaRPr>
                    </a:p>
                    <a:p>
                      <a:pPr algn="l"/>
                      <a:r>
                        <a:rPr lang="en-US" sz="1600" b="1" cap="none" spc="0" dirty="0">
                          <a:solidFill>
                            <a:schemeClr val="bg1"/>
                          </a:solidFill>
                          <a:effectLst/>
                        </a:rPr>
                        <a:t>$ 4,043.00 couple</a:t>
                      </a:r>
                      <a:endParaRPr lang="en-US" sz="1600" cap="none" spc="0" dirty="0">
                        <a:solidFill>
                          <a:schemeClr val="bg1"/>
                        </a:solidFill>
                        <a:effectLst/>
                      </a:endParaRPr>
                    </a:p>
                    <a:p>
                      <a:pPr algn="l"/>
                      <a:r>
                        <a:rPr lang="en-US" sz="1600" cap="none" spc="0" dirty="0">
                          <a:solidFill>
                            <a:schemeClr val="bg1"/>
                          </a:solidFill>
                          <a:effectLst/>
                        </a:rPr>
                        <a:t> </a:t>
                      </a:r>
                    </a:p>
                  </a:txBody>
                  <a:tcPr marL="27781" marR="27781" marT="81018" marB="1389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l"/>
                      <a:r>
                        <a:rPr lang="en-US" sz="1200" b="1" cap="none" spc="0" dirty="0">
                          <a:solidFill>
                            <a:schemeClr val="bg1"/>
                          </a:solidFill>
                          <a:effectLst/>
                        </a:rPr>
                        <a:t>ALMB</a:t>
                      </a:r>
                      <a:r>
                        <a:rPr lang="en-US" sz="1200" cap="none" spc="0" dirty="0">
                          <a:solidFill>
                            <a:schemeClr val="bg1"/>
                          </a:solidFill>
                          <a:effectLst/>
                        </a:rPr>
                        <a:t> - This program pays for your Part B premium only. This program is subject to available program funding. You are not eligible for this program if you receive Medicaid.</a:t>
                      </a:r>
                    </a:p>
                  </a:txBody>
                  <a:tcPr marL="27781" marR="27781" marT="81018" marB="1389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2157681117"/>
                  </a:ext>
                </a:extLst>
              </a:tr>
            </a:tbl>
          </a:graphicData>
        </a:graphic>
      </p:graphicFrame>
    </p:spTree>
    <p:extLst>
      <p:ext uri="{BB962C8B-B14F-4D97-AF65-F5344CB8AC3E}">
        <p14:creationId xmlns:p14="http://schemas.microsoft.com/office/powerpoint/2010/main" val="404202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222C0-AD17-ECCA-C2DA-4834637DBEE3}"/>
              </a:ext>
            </a:extLst>
          </p:cNvPr>
          <p:cNvSpPr>
            <a:spLocks noGrp="1"/>
          </p:cNvSpPr>
          <p:nvPr>
            <p:ph type="ctrTitle"/>
          </p:nvPr>
        </p:nvSpPr>
        <p:spPr>
          <a:xfrm>
            <a:off x="524784" y="248038"/>
            <a:ext cx="8278350" cy="1159200"/>
          </a:xfrm>
        </p:spPr>
        <p:txBody>
          <a:bodyPr vert="horz" lIns="91440" tIns="45720" rIns="91440" bIns="45720" rtlCol="0" anchor="ctr">
            <a:normAutofit/>
          </a:bodyPr>
          <a:lstStyle/>
          <a:p>
            <a:pPr defTabSz="914400">
              <a:lnSpc>
                <a:spcPct val="90000"/>
              </a:lnSpc>
            </a:pPr>
            <a:r>
              <a:rPr lang="en-US" sz="3500" kern="1200" dirty="0">
                <a:solidFill>
                  <a:srgbClr val="FFFFFF"/>
                </a:solidFill>
                <a:latin typeface="+mj-lt"/>
                <a:ea typeface="+mj-ea"/>
                <a:cs typeface="+mj-cs"/>
              </a:rPr>
              <a:t>Costs of Medicare Parts A &amp; B </a:t>
            </a:r>
          </a:p>
        </p:txBody>
      </p:sp>
      <p:graphicFrame>
        <p:nvGraphicFramePr>
          <p:cNvPr id="3" name="Table 2">
            <a:extLst>
              <a:ext uri="{FF2B5EF4-FFF2-40B4-BE49-F238E27FC236}">
                <a16:creationId xmlns:a16="http://schemas.microsoft.com/office/drawing/2014/main" id="{C3774973-776C-04EA-5E5F-EFB4EBA5A8EA}"/>
              </a:ext>
            </a:extLst>
          </p:cNvPr>
          <p:cNvGraphicFramePr>
            <a:graphicFrameLocks noGrp="1"/>
          </p:cNvGraphicFramePr>
          <p:nvPr>
            <p:extLst>
              <p:ext uri="{D42A27DB-BD31-4B8C-83A1-F6EECF244321}">
                <p14:modId xmlns:p14="http://schemas.microsoft.com/office/powerpoint/2010/main" val="352937332"/>
              </p:ext>
            </p:extLst>
          </p:nvPr>
        </p:nvGraphicFramePr>
        <p:xfrm>
          <a:off x="340865" y="1966293"/>
          <a:ext cx="8462269" cy="4501454"/>
        </p:xfrm>
        <a:graphic>
          <a:graphicData uri="http://schemas.openxmlformats.org/drawingml/2006/table">
            <a:tbl>
              <a:tblPr/>
              <a:tblGrid>
                <a:gridCol w="1708272">
                  <a:extLst>
                    <a:ext uri="{9D8B030D-6E8A-4147-A177-3AD203B41FA5}">
                      <a16:colId xmlns:a16="http://schemas.microsoft.com/office/drawing/2014/main" val="1361590575"/>
                    </a:ext>
                  </a:extLst>
                </a:gridCol>
                <a:gridCol w="6753997">
                  <a:extLst>
                    <a:ext uri="{9D8B030D-6E8A-4147-A177-3AD203B41FA5}">
                      <a16:colId xmlns:a16="http://schemas.microsoft.com/office/drawing/2014/main" val="4156277358"/>
                    </a:ext>
                  </a:extLst>
                </a:gridCol>
              </a:tblGrid>
              <a:tr h="422505">
                <a:tc>
                  <a:txBody>
                    <a:bodyPr/>
                    <a:lstStyle/>
                    <a:p>
                      <a:pPr algn="l" fontAlgn="ctr">
                        <a:spcBef>
                          <a:spcPts val="0"/>
                        </a:spcBef>
                        <a:spcAft>
                          <a:spcPts val="0"/>
                        </a:spcAft>
                      </a:pPr>
                      <a:r>
                        <a:rPr lang="en-US" sz="2000" b="0" i="0" u="none" strike="noStrike" dirty="0">
                          <a:effectLst/>
                          <a:latin typeface="Arial" panose="020B0604020202020204" pitchFamily="34" charset="0"/>
                        </a:rPr>
                        <a:t>Part A costs:</a:t>
                      </a:r>
                    </a:p>
                  </a:txBody>
                  <a:tcPr marL="83499" marR="83499" marT="83499" marB="83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spcBef>
                          <a:spcPts val="0"/>
                        </a:spcBef>
                        <a:spcAft>
                          <a:spcPts val="0"/>
                        </a:spcAft>
                      </a:pPr>
                      <a:r>
                        <a:rPr lang="en-US" sz="2000" b="0" i="0" u="none" strike="noStrike" dirty="0">
                          <a:effectLst/>
                          <a:latin typeface="Arial" panose="020B0604020202020204" pitchFamily="34" charset="0"/>
                        </a:rPr>
                        <a:t>What you pay in 2023:</a:t>
                      </a:r>
                    </a:p>
                  </a:txBody>
                  <a:tcPr marL="83499" marR="83499" marT="83499" marB="834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23068793"/>
                  </a:ext>
                </a:extLst>
              </a:tr>
              <a:tr h="4029656">
                <a:tc>
                  <a:txBody>
                    <a:bodyPr/>
                    <a:lstStyle/>
                    <a:p>
                      <a:pPr algn="l" fontAlgn="t">
                        <a:spcBef>
                          <a:spcPts val="0"/>
                        </a:spcBef>
                        <a:spcAft>
                          <a:spcPts val="0"/>
                        </a:spcAft>
                      </a:pPr>
                      <a:r>
                        <a:rPr lang="en-US" sz="2000" b="1" i="0" u="none" strike="noStrike" dirty="0">
                          <a:effectLst/>
                          <a:latin typeface="Arial" panose="020B0604020202020204" pitchFamily="34" charset="0"/>
                        </a:rPr>
                        <a:t>Premium</a:t>
                      </a:r>
                      <a:endParaRPr lang="en-US" sz="2000" b="0" i="0" u="none" strike="noStrike" dirty="0">
                        <a:effectLst/>
                        <a:latin typeface="Arial" panose="020B0604020202020204" pitchFamily="34" charset="0"/>
                      </a:endParaRPr>
                    </a:p>
                  </a:txBody>
                  <a:tcPr marL="83499" marR="83499" marT="83499" marB="83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2000" b="1" i="0" u="none" strike="noStrike" dirty="0">
                          <a:solidFill>
                            <a:srgbClr val="404040"/>
                          </a:solidFill>
                          <a:effectLst/>
                          <a:latin typeface="Rubik"/>
                        </a:rPr>
                        <a:t>$0 for most people</a:t>
                      </a:r>
                      <a:r>
                        <a:rPr lang="en-US" sz="2000" b="0" i="0" u="none" strike="noStrike" dirty="0">
                          <a:solidFill>
                            <a:srgbClr val="404040"/>
                          </a:solidFill>
                          <a:effectLst/>
                          <a:latin typeface="Rubik"/>
                        </a:rPr>
                        <a:t> (because they or a spouse paid Medicare taxes long enough while working - generally at least 10 years). If you get Medicare earlier than age 65, you won’t pay a Part A premium. This is sometimes called “premium-free Part A.”</a:t>
                      </a:r>
                      <a:endParaRPr lang="en-US" sz="2000" b="0" i="0" u="none" strike="noStrike" dirty="0">
                        <a:effectLst/>
                        <a:latin typeface="Arial" panose="020B0604020202020204" pitchFamily="34" charset="0"/>
                      </a:endParaRPr>
                    </a:p>
                    <a:p>
                      <a:pPr algn="l" fontAlgn="t">
                        <a:spcBef>
                          <a:spcPts val="0"/>
                        </a:spcBef>
                        <a:spcAft>
                          <a:spcPts val="0"/>
                        </a:spcAft>
                      </a:pPr>
                      <a:r>
                        <a:rPr lang="en-US" sz="2000" b="0" i="0" u="none" strike="noStrike" dirty="0">
                          <a:solidFill>
                            <a:srgbClr val="404040"/>
                          </a:solidFill>
                          <a:effectLst/>
                          <a:latin typeface="Rubik"/>
                        </a:rPr>
                        <a:t>Do I qualify for premium-free Part A? </a:t>
                      </a:r>
                    </a:p>
                    <a:p>
                      <a:pPr algn="l" fontAlgn="t">
                        <a:spcBef>
                          <a:spcPts val="0"/>
                        </a:spcBef>
                        <a:spcAft>
                          <a:spcPts val="0"/>
                        </a:spcAft>
                      </a:pPr>
                      <a:endParaRPr lang="en-US" sz="2000" b="0" i="0" u="none" strike="noStrike" dirty="0">
                        <a:solidFill>
                          <a:srgbClr val="404040"/>
                        </a:solidFill>
                        <a:effectLst/>
                        <a:latin typeface="Rubik"/>
                      </a:endParaRPr>
                    </a:p>
                    <a:p>
                      <a:pPr algn="l" fontAlgn="t">
                        <a:spcBef>
                          <a:spcPts val="0"/>
                        </a:spcBef>
                        <a:spcAft>
                          <a:spcPts val="0"/>
                        </a:spcAft>
                      </a:pPr>
                      <a:endParaRPr lang="en-US" sz="2000" b="0" i="0" u="none" strike="noStrike" dirty="0">
                        <a:effectLst/>
                        <a:latin typeface="Arial" panose="020B0604020202020204" pitchFamily="34" charset="0"/>
                      </a:endParaRPr>
                    </a:p>
                    <a:p>
                      <a:pPr algn="l" fontAlgn="t">
                        <a:spcBef>
                          <a:spcPts val="0"/>
                        </a:spcBef>
                        <a:spcAft>
                          <a:spcPts val="0"/>
                        </a:spcAft>
                      </a:pPr>
                      <a:r>
                        <a:rPr lang="en-US" sz="2000" b="1" i="0" u="none" strike="noStrike" dirty="0">
                          <a:solidFill>
                            <a:srgbClr val="404040"/>
                          </a:solidFill>
                          <a:effectLst/>
                          <a:latin typeface="Rubik"/>
                        </a:rPr>
                        <a:t>If you don’t qualify for premium-free Part A:</a:t>
                      </a:r>
                      <a:r>
                        <a:rPr lang="en-US" sz="2000" b="0" i="0" u="none" strike="noStrike" dirty="0">
                          <a:solidFill>
                            <a:srgbClr val="404040"/>
                          </a:solidFill>
                          <a:effectLst/>
                          <a:latin typeface="Rubik"/>
                        </a:rPr>
                        <a:t> You might be able to buy it. You’ll pay either $278 or $506 each month for Part A, depending on how long you or your spouse worked and paid Medicare taxes.</a:t>
                      </a:r>
                      <a:endParaRPr lang="en-US" sz="2000" b="0" i="0" u="none" strike="noStrike" dirty="0">
                        <a:effectLst/>
                        <a:latin typeface="Arial" panose="020B0604020202020204" pitchFamily="34" charset="0"/>
                      </a:endParaRPr>
                    </a:p>
                    <a:p>
                      <a:pPr algn="l" fontAlgn="t">
                        <a:spcBef>
                          <a:spcPts val="0"/>
                        </a:spcBef>
                        <a:spcAft>
                          <a:spcPts val="0"/>
                        </a:spcAft>
                        <a:buClrTx/>
                        <a:buSzPts val="1800"/>
                        <a:buFont typeface="Arial" panose="020B0604020202020204" pitchFamily="34" charset="0"/>
                        <a:buNone/>
                      </a:pPr>
                      <a:endParaRPr lang="en-US" sz="1500" b="0" i="0" u="none" strike="noStrike" dirty="0">
                        <a:effectLst/>
                        <a:latin typeface="Arial" panose="020B0604020202020204" pitchFamily="34" charset="0"/>
                      </a:endParaRPr>
                    </a:p>
                  </a:txBody>
                  <a:tcPr marL="83499" marR="83499" marT="83499" marB="8349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751685"/>
                  </a:ext>
                </a:extLst>
              </a:tr>
            </a:tbl>
          </a:graphicData>
        </a:graphic>
      </p:graphicFrame>
    </p:spTree>
    <p:extLst>
      <p:ext uri="{BB962C8B-B14F-4D97-AF65-F5344CB8AC3E}">
        <p14:creationId xmlns:p14="http://schemas.microsoft.com/office/powerpoint/2010/main" val="139744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8EA54E1-3E8F-6A62-6485-BB2BC392E260}"/>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defTabSz="914400">
              <a:spcAft>
                <a:spcPts val="600"/>
              </a:spcAft>
            </a:pPr>
            <a:fld id="{90F9BDA0-AF0E-4BA8-B742-3B9C92A3E6FE}" type="slidenum">
              <a:rPr lang="en-US" sz="1000">
                <a:solidFill>
                  <a:schemeClr val="tx1">
                    <a:lumMod val="50000"/>
                    <a:lumOff val="50000"/>
                  </a:schemeClr>
                </a:solidFill>
                <a:latin typeface="+mn-lt"/>
                <a:cs typeface="+mn-cs"/>
              </a:rPr>
              <a:pPr defTabSz="914400">
                <a:spcAft>
                  <a:spcPts val="600"/>
                </a:spcAft>
              </a:pPr>
              <a:t>12</a:t>
            </a:fld>
            <a:endParaRPr lang="en-US" sz="1000">
              <a:solidFill>
                <a:schemeClr val="tx1">
                  <a:lumMod val="50000"/>
                  <a:lumOff val="50000"/>
                </a:schemeClr>
              </a:solidFill>
              <a:latin typeface="+mn-lt"/>
              <a:cs typeface="+mn-cs"/>
            </a:endParaRPr>
          </a:p>
        </p:txBody>
      </p:sp>
      <p:graphicFrame>
        <p:nvGraphicFramePr>
          <p:cNvPr id="5" name="Table 4">
            <a:extLst>
              <a:ext uri="{FF2B5EF4-FFF2-40B4-BE49-F238E27FC236}">
                <a16:creationId xmlns:a16="http://schemas.microsoft.com/office/drawing/2014/main" id="{CF060DCB-5315-73DD-FC41-7C131E79D89D}"/>
              </a:ext>
            </a:extLst>
          </p:cNvPr>
          <p:cNvGraphicFramePr>
            <a:graphicFrameLocks noGrp="1"/>
          </p:cNvGraphicFramePr>
          <p:nvPr>
            <p:extLst>
              <p:ext uri="{D42A27DB-BD31-4B8C-83A1-F6EECF244321}">
                <p14:modId xmlns:p14="http://schemas.microsoft.com/office/powerpoint/2010/main" val="2374016783"/>
              </p:ext>
            </p:extLst>
          </p:nvPr>
        </p:nvGraphicFramePr>
        <p:xfrm>
          <a:off x="319489" y="1575957"/>
          <a:ext cx="8458750" cy="4842497"/>
        </p:xfrm>
        <a:graphic>
          <a:graphicData uri="http://schemas.openxmlformats.org/drawingml/2006/table">
            <a:tbl>
              <a:tblPr>
                <a:noFill/>
              </a:tblPr>
              <a:tblGrid>
                <a:gridCol w="2205193">
                  <a:extLst>
                    <a:ext uri="{9D8B030D-6E8A-4147-A177-3AD203B41FA5}">
                      <a16:colId xmlns:a16="http://schemas.microsoft.com/office/drawing/2014/main" val="2624756953"/>
                    </a:ext>
                  </a:extLst>
                </a:gridCol>
                <a:gridCol w="2205193">
                  <a:extLst>
                    <a:ext uri="{9D8B030D-6E8A-4147-A177-3AD203B41FA5}">
                      <a16:colId xmlns:a16="http://schemas.microsoft.com/office/drawing/2014/main" val="1058582005"/>
                    </a:ext>
                  </a:extLst>
                </a:gridCol>
                <a:gridCol w="2190981">
                  <a:extLst>
                    <a:ext uri="{9D8B030D-6E8A-4147-A177-3AD203B41FA5}">
                      <a16:colId xmlns:a16="http://schemas.microsoft.com/office/drawing/2014/main" val="4161545970"/>
                    </a:ext>
                  </a:extLst>
                </a:gridCol>
                <a:gridCol w="1857383">
                  <a:extLst>
                    <a:ext uri="{9D8B030D-6E8A-4147-A177-3AD203B41FA5}">
                      <a16:colId xmlns:a16="http://schemas.microsoft.com/office/drawing/2014/main" val="2010900977"/>
                    </a:ext>
                  </a:extLst>
                </a:gridCol>
              </a:tblGrid>
              <a:tr h="463884">
                <a:tc gridSpan="3">
                  <a:txBody>
                    <a:bodyPr/>
                    <a:lstStyle/>
                    <a:p>
                      <a:pPr fontAlgn="ctr"/>
                      <a:r>
                        <a:rPr lang="en-US" sz="1400" b="0" cap="none" spc="0">
                          <a:solidFill>
                            <a:schemeClr val="tx1"/>
                          </a:solidFill>
                          <a:effectLst/>
                        </a:rPr>
                        <a:t>If your yearly income in 2021 (for what you pay in 2023) was</a:t>
                      </a:r>
                    </a:p>
                  </a:txBody>
                  <a:tcPr marL="72816" marR="54281" marT="20804" marB="156034"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hMerge="1">
                  <a:txBody>
                    <a:bodyPr/>
                    <a:lstStyle/>
                    <a:p>
                      <a:endParaRPr lang="en-US"/>
                    </a:p>
                  </a:txBody>
                  <a:tcPr/>
                </a:tc>
                <a:tc hMerge="1">
                  <a:txBody>
                    <a:bodyPr/>
                    <a:lstStyle/>
                    <a:p>
                      <a:endParaRPr lang="en-US"/>
                    </a:p>
                  </a:txBody>
                  <a:tcPr/>
                </a:tc>
                <a:tc rowSpan="2">
                  <a:txBody>
                    <a:bodyPr/>
                    <a:lstStyle/>
                    <a:p>
                      <a:pPr fontAlgn="ctr"/>
                      <a:r>
                        <a:rPr lang="en-US" sz="1400" b="1" cap="none" spc="0" dirty="0">
                          <a:solidFill>
                            <a:schemeClr val="tx1"/>
                          </a:solidFill>
                          <a:effectLst/>
                        </a:rPr>
                        <a:t>You pay each month (in 2023)</a:t>
                      </a:r>
                    </a:p>
                  </a:txBody>
                  <a:tcPr marL="72816" marR="54281" marT="20804" marB="156034" anchor="ctr">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443564336"/>
                  </a:ext>
                </a:extLst>
              </a:tr>
              <a:tr h="690169">
                <a:tc>
                  <a:txBody>
                    <a:bodyPr/>
                    <a:lstStyle/>
                    <a:p>
                      <a:pPr fontAlgn="ctr"/>
                      <a:r>
                        <a:rPr lang="en-US" sz="1400" b="1" cap="none" spc="0" dirty="0">
                          <a:solidFill>
                            <a:schemeClr val="tx1"/>
                          </a:solidFill>
                          <a:effectLst/>
                        </a:rPr>
                        <a:t>File individual tax return</a:t>
                      </a:r>
                    </a:p>
                  </a:txBody>
                  <a:tcPr marL="72816" marR="54281" marT="20804" marB="15603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ctr"/>
                      <a:r>
                        <a:rPr lang="en-US" sz="1400" b="1" cap="none" spc="0" dirty="0">
                          <a:solidFill>
                            <a:schemeClr val="tx1"/>
                          </a:solidFill>
                          <a:effectLst/>
                        </a:rPr>
                        <a:t>File joint tax return</a:t>
                      </a:r>
                    </a:p>
                  </a:txBody>
                  <a:tcPr marL="72816" marR="54281" marT="20804" marB="156034"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ctr"/>
                      <a:r>
                        <a:rPr lang="en-US" sz="1400" b="1" cap="none" spc="0" dirty="0">
                          <a:solidFill>
                            <a:schemeClr val="tx1"/>
                          </a:solidFill>
                          <a:effectLst/>
                        </a:rPr>
                        <a:t>File married &amp; separate tax return</a:t>
                      </a:r>
                    </a:p>
                  </a:txBody>
                  <a:tcPr marL="72816" marR="54281" marT="20804" marB="156034" anchor="ctr">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en-US"/>
                    </a:p>
                  </a:txBody>
                  <a:tcPr/>
                </a:tc>
                <a:extLst>
                  <a:ext uri="{0D108BD9-81ED-4DB2-BD59-A6C34878D82A}">
                    <a16:rowId xmlns:a16="http://schemas.microsoft.com/office/drawing/2014/main" val="3117208375"/>
                  </a:ext>
                </a:extLst>
              </a:tr>
              <a:tr h="463884">
                <a:tc>
                  <a:txBody>
                    <a:bodyPr/>
                    <a:lstStyle/>
                    <a:p>
                      <a:r>
                        <a:rPr lang="en-US" sz="1400" cap="none" spc="0">
                          <a:solidFill>
                            <a:schemeClr val="tx1"/>
                          </a:solidFill>
                          <a:effectLst/>
                        </a:rPr>
                        <a:t>$97,000 or less</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$194,000 or less</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$97,000 or less</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effectLst/>
                        </a:rPr>
                        <a:t>$164.90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80201135"/>
                  </a:ext>
                </a:extLst>
              </a:tr>
              <a:tr h="690169">
                <a:tc>
                  <a:txBody>
                    <a:bodyPr/>
                    <a:lstStyle/>
                    <a:p>
                      <a:r>
                        <a:rPr lang="en-US" sz="1400" cap="none" spc="0">
                          <a:solidFill>
                            <a:schemeClr val="tx1"/>
                          </a:solidFill>
                          <a:effectLst/>
                        </a:rPr>
                        <a:t>above $97,000 up to $123,000</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above $194,000 up to $246,000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Not applicable</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$230.80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97586361"/>
                  </a:ext>
                </a:extLst>
              </a:tr>
              <a:tr h="690169">
                <a:tc>
                  <a:txBody>
                    <a:bodyPr/>
                    <a:lstStyle/>
                    <a:p>
                      <a:r>
                        <a:rPr lang="en-US" sz="1400" cap="none" spc="0">
                          <a:solidFill>
                            <a:schemeClr val="tx1"/>
                          </a:solidFill>
                          <a:effectLst/>
                        </a:rPr>
                        <a:t>above $123,000 up to $153,000</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above $246,000 up to $306,000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Not applicable</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$329.70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8720806"/>
                  </a:ext>
                </a:extLst>
              </a:tr>
              <a:tr h="690169">
                <a:tc>
                  <a:txBody>
                    <a:bodyPr/>
                    <a:lstStyle/>
                    <a:p>
                      <a:r>
                        <a:rPr lang="en-US" sz="1400" cap="none" spc="0">
                          <a:solidFill>
                            <a:schemeClr val="tx1"/>
                          </a:solidFill>
                          <a:effectLst/>
                        </a:rPr>
                        <a:t>above $153,000 up to $183,000</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above $306,000 up to $366,000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Not applicable</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$428.60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91265960"/>
                  </a:ext>
                </a:extLst>
              </a:tr>
              <a:tr h="690169">
                <a:tc>
                  <a:txBody>
                    <a:bodyPr/>
                    <a:lstStyle/>
                    <a:p>
                      <a:r>
                        <a:rPr lang="en-US" sz="1400" cap="none" spc="0">
                          <a:solidFill>
                            <a:schemeClr val="tx1"/>
                          </a:solidFill>
                          <a:effectLst/>
                        </a:rPr>
                        <a:t>above $183,000 and less than $500,000</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above $366,000 and less than $750,000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above $97,000 and less than $403,000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$527.50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01924252"/>
                  </a:ext>
                </a:extLst>
              </a:tr>
              <a:tr h="463884">
                <a:tc>
                  <a:txBody>
                    <a:bodyPr/>
                    <a:lstStyle/>
                    <a:p>
                      <a:r>
                        <a:rPr lang="en-US" sz="1400" cap="none" spc="0">
                          <a:solidFill>
                            <a:schemeClr val="tx1"/>
                          </a:solidFill>
                          <a:effectLst/>
                        </a:rPr>
                        <a:t>$500,000 or above</a:t>
                      </a:r>
                    </a:p>
                  </a:txBody>
                  <a:tcPr marL="72816" marR="54281" marT="20804" marB="1560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effectLst/>
                        </a:rPr>
                        <a:t>$750,000 or above</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a:solidFill>
                            <a:schemeClr val="tx1"/>
                          </a:solidFill>
                          <a:effectLst/>
                        </a:rPr>
                        <a:t>$403,000 or above</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effectLst/>
                        </a:rPr>
                        <a:t>$560.50</a:t>
                      </a:r>
                    </a:p>
                  </a:txBody>
                  <a:tcPr marL="72816" marR="54281" marT="20804" marB="1560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06373134"/>
                  </a:ext>
                </a:extLst>
              </a:tr>
            </a:tbl>
          </a:graphicData>
        </a:graphic>
      </p:graphicFrame>
      <p:sp>
        <p:nvSpPr>
          <p:cNvPr id="7" name="TextBox 6">
            <a:extLst>
              <a:ext uri="{FF2B5EF4-FFF2-40B4-BE49-F238E27FC236}">
                <a16:creationId xmlns:a16="http://schemas.microsoft.com/office/drawing/2014/main" id="{39FA6854-2BA4-5C16-1C93-3D0C6792E5A9}"/>
              </a:ext>
            </a:extLst>
          </p:cNvPr>
          <p:cNvSpPr txBox="1"/>
          <p:nvPr/>
        </p:nvSpPr>
        <p:spPr>
          <a:xfrm>
            <a:off x="1553378" y="132202"/>
            <a:ext cx="5761822" cy="954107"/>
          </a:xfrm>
          <a:prstGeom prst="rect">
            <a:avLst/>
          </a:prstGeom>
          <a:noFill/>
        </p:spPr>
        <p:txBody>
          <a:bodyPr wrap="square" rtlCol="0">
            <a:spAutoFit/>
          </a:bodyPr>
          <a:lstStyle/>
          <a:p>
            <a:r>
              <a:rPr lang="en-US" sz="2800" dirty="0">
                <a:solidFill>
                  <a:schemeClr val="bg1"/>
                </a:solidFill>
              </a:rPr>
              <a:t>Cost of Medicare </a:t>
            </a:r>
          </a:p>
          <a:p>
            <a:r>
              <a:rPr lang="en-US" sz="2800" dirty="0">
                <a:solidFill>
                  <a:schemeClr val="bg1"/>
                </a:solidFill>
              </a:rPr>
              <a:t>Part B</a:t>
            </a:r>
          </a:p>
        </p:txBody>
      </p:sp>
    </p:spTree>
    <p:extLst>
      <p:ext uri="{BB962C8B-B14F-4D97-AF65-F5344CB8AC3E}">
        <p14:creationId xmlns:p14="http://schemas.microsoft.com/office/powerpoint/2010/main" val="3174478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504883" cy="1796889"/>
          </a:xfrm>
        </p:spPr>
        <p:txBody>
          <a:bodyPr/>
          <a:lstStyle/>
          <a:p>
            <a:r>
              <a:rPr lang="en-US" dirty="0">
                <a:solidFill>
                  <a:schemeClr val="accent1"/>
                </a:solidFill>
              </a:rPr>
              <a:t>Do I need Medicare if I </a:t>
            </a:r>
            <a:br>
              <a:rPr lang="en-US" dirty="0">
                <a:solidFill>
                  <a:schemeClr val="accent1"/>
                </a:solidFill>
              </a:rPr>
            </a:br>
            <a:r>
              <a:rPr lang="en-US" dirty="0">
                <a:solidFill>
                  <a:schemeClr val="accent1"/>
                </a:solidFill>
              </a:rPr>
              <a:t>plan to work past 65?</a:t>
            </a:r>
          </a:p>
        </p:txBody>
      </p:sp>
    </p:spTree>
    <p:extLst>
      <p:ext uri="{BB962C8B-B14F-4D97-AF65-F5344CB8AC3E}">
        <p14:creationId xmlns:p14="http://schemas.microsoft.com/office/powerpoint/2010/main" val="65615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1014188"/>
          </a:xfrm>
        </p:spPr>
        <p:txBody>
          <a:bodyPr/>
          <a:lstStyle/>
          <a:p>
            <a:r>
              <a:rPr lang="en-US" dirty="0"/>
              <a:t>Your Medicare enrollment options when working past 65 may be different</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a:xfrm>
            <a:off x="8471874" y="6217672"/>
            <a:ext cx="352985" cy="377952"/>
          </a:xfrm>
        </p:spPr>
        <p:txBody>
          <a:bodyPr/>
          <a:lstStyle/>
          <a:p>
            <a:fld id="{66DE20E4-D496-034F-914D-F7F15B93E95B}" type="slidenum">
              <a:rPr lang="en-US" smtClean="0">
                <a:solidFill>
                  <a:schemeClr val="tx1"/>
                </a:solidFill>
              </a:rPr>
              <a:pPr/>
              <a:t>14</a:t>
            </a:fld>
            <a:endParaRPr lang="en-US" dirty="0">
              <a:solidFill>
                <a:schemeClr val="tx1"/>
              </a:solidFill>
            </a:endParaRPr>
          </a:p>
        </p:txBody>
      </p:sp>
      <p:sp>
        <p:nvSpPr>
          <p:cNvPr id="25" name="Content Placeholder 7">
            <a:extLst>
              <a:ext uri="{FF2B5EF4-FFF2-40B4-BE49-F238E27FC236}">
                <a16:creationId xmlns:a16="http://schemas.microsoft.com/office/drawing/2014/main" id="{9F34D1B3-7334-774D-B332-41591A6D67E1}"/>
              </a:ext>
            </a:extLst>
          </p:cNvPr>
          <p:cNvSpPr txBox="1">
            <a:spLocks/>
          </p:cNvSpPr>
          <p:nvPr/>
        </p:nvSpPr>
        <p:spPr>
          <a:xfrm>
            <a:off x="400544" y="1755198"/>
            <a:ext cx="8170888" cy="400813"/>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2000" b="1" dirty="0">
                <a:latin typeface="Georgia" panose="02040502050405020303" pitchFamily="18" charset="0"/>
              </a:rPr>
              <a:t>You may be able to delay, or you may have to enroll at age 65</a:t>
            </a:r>
            <a:endParaRPr lang="en-US" sz="2000" dirty="0">
              <a:latin typeface="Georgia" panose="02040502050405020303" pitchFamily="18" charset="0"/>
            </a:endParaRPr>
          </a:p>
        </p:txBody>
      </p:sp>
      <p:cxnSp>
        <p:nvCxnSpPr>
          <p:cNvPr id="9" name="Straight Connector 8">
            <a:extLst>
              <a:ext uri="{FF2B5EF4-FFF2-40B4-BE49-F238E27FC236}">
                <a16:creationId xmlns:a16="http://schemas.microsoft.com/office/drawing/2014/main" id="{5C13C944-5E53-434E-816B-338371804E85}"/>
              </a:ext>
            </a:extLst>
          </p:cNvPr>
          <p:cNvCxnSpPr>
            <a:cxnSpLocks/>
          </p:cNvCxnSpPr>
          <p:nvPr/>
        </p:nvCxnSpPr>
        <p:spPr>
          <a:xfrm flipH="1">
            <a:off x="500070" y="4158114"/>
            <a:ext cx="7931738" cy="0"/>
          </a:xfrm>
          <a:prstGeom prst="line">
            <a:avLst/>
          </a:prstGeom>
          <a:noFill/>
          <a:ln w="9525" cap="flat" cmpd="sng" algn="ctr">
            <a:solidFill>
              <a:schemeClr val="tx2">
                <a:lumMod val="60000"/>
                <a:lumOff val="40000"/>
              </a:schemeClr>
            </a:solidFill>
            <a:prstDash val="solid"/>
          </a:ln>
          <a:effectLst/>
        </p:spPr>
      </p:cxnSp>
      <p:sp>
        <p:nvSpPr>
          <p:cNvPr id="11" name="Text Placeholder 5">
            <a:extLst>
              <a:ext uri="{FF2B5EF4-FFF2-40B4-BE49-F238E27FC236}">
                <a16:creationId xmlns:a16="http://schemas.microsoft.com/office/drawing/2014/main" id="{B1F19F98-685A-D04F-A950-8294BD1228F8}"/>
              </a:ext>
            </a:extLst>
          </p:cNvPr>
          <p:cNvSpPr txBox="1">
            <a:spLocks/>
          </p:cNvSpPr>
          <p:nvPr/>
        </p:nvSpPr>
        <p:spPr>
          <a:xfrm>
            <a:off x="1207442" y="4605810"/>
            <a:ext cx="7440924" cy="666946"/>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latin typeface="Arial" panose="020B0604020202020204" pitchFamily="34" charset="0"/>
              </a:rPr>
              <a:t>What if I’m covered by my spouse’s employer?</a:t>
            </a:r>
          </a:p>
          <a:p>
            <a:pPr marL="0" indent="0">
              <a:lnSpc>
                <a:spcPct val="100000"/>
              </a:lnSpc>
              <a:spcBef>
                <a:spcPts val="0"/>
              </a:spcBef>
              <a:buNone/>
            </a:pPr>
            <a:r>
              <a:rPr lang="en-US" sz="1200" dirty="0">
                <a:latin typeface="Arial" panose="020B0604020202020204" pitchFamily="34" charset="0"/>
              </a:rPr>
              <a:t>You may be able to delay if your employer-based health coverage is through your spouse. You may have to enroll. It depends on the spouse’s employer and any rules </a:t>
            </a:r>
            <a:r>
              <a:rPr lang="en-US" sz="1200" dirty="0"/>
              <a:t>the employer has </a:t>
            </a:r>
            <a:r>
              <a:rPr lang="en-US" sz="1200" dirty="0">
                <a:latin typeface="Arial" panose="020B0604020202020204" pitchFamily="34" charset="0"/>
              </a:rPr>
              <a:t>around covered dependents. </a:t>
            </a:r>
          </a:p>
        </p:txBody>
      </p:sp>
      <p:sp>
        <p:nvSpPr>
          <p:cNvPr id="13" name="Content Placeholder 7">
            <a:extLst>
              <a:ext uri="{FF2B5EF4-FFF2-40B4-BE49-F238E27FC236}">
                <a16:creationId xmlns:a16="http://schemas.microsoft.com/office/drawing/2014/main" id="{9603B3A8-BDFB-5A47-A965-34B3E0D70D3A}"/>
              </a:ext>
            </a:extLst>
          </p:cNvPr>
          <p:cNvSpPr txBox="1">
            <a:spLocks/>
          </p:cNvSpPr>
          <p:nvPr/>
        </p:nvSpPr>
        <p:spPr>
          <a:xfrm>
            <a:off x="374902" y="2315087"/>
            <a:ext cx="3936955" cy="143829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600"/>
              </a:spcBef>
              <a:buNone/>
            </a:pPr>
            <a:r>
              <a:rPr lang="en-US" sz="1600" b="1" dirty="0"/>
              <a:t>Generally, you can delay Medicare past age 65 without penalty if:</a:t>
            </a:r>
          </a:p>
          <a:p>
            <a:pPr>
              <a:spcBef>
                <a:spcPts val="600"/>
              </a:spcBef>
            </a:pPr>
            <a:r>
              <a:rPr lang="en-US" dirty="0"/>
              <a:t>The employer has 20 or more employees</a:t>
            </a:r>
          </a:p>
          <a:p>
            <a:r>
              <a:rPr lang="en-US" dirty="0"/>
              <a:t>The employer health coverage is </a:t>
            </a:r>
            <a:br>
              <a:rPr lang="en-US" dirty="0"/>
            </a:br>
            <a:r>
              <a:rPr lang="en-US" dirty="0"/>
              <a:t>considered “creditable”</a:t>
            </a:r>
          </a:p>
        </p:txBody>
      </p:sp>
      <p:sp>
        <p:nvSpPr>
          <p:cNvPr id="14" name="Content Placeholder 7">
            <a:extLst>
              <a:ext uri="{FF2B5EF4-FFF2-40B4-BE49-F238E27FC236}">
                <a16:creationId xmlns:a16="http://schemas.microsoft.com/office/drawing/2014/main" id="{C81A9C3A-0608-904C-BAA4-4147F8C4369D}"/>
              </a:ext>
            </a:extLst>
          </p:cNvPr>
          <p:cNvSpPr txBox="1">
            <a:spLocks/>
          </p:cNvSpPr>
          <p:nvPr/>
        </p:nvSpPr>
        <p:spPr>
          <a:xfrm>
            <a:off x="4711410" y="2312492"/>
            <a:ext cx="3936956" cy="143829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1800"/>
              </a:spcBef>
              <a:buNone/>
            </a:pPr>
            <a:r>
              <a:rPr lang="en-US" sz="1600" b="1" dirty="0"/>
              <a:t>You need to enroll at age 65 if:</a:t>
            </a:r>
          </a:p>
          <a:p>
            <a:pPr>
              <a:spcBef>
                <a:spcPts val="600"/>
              </a:spcBef>
            </a:pPr>
            <a:r>
              <a:rPr lang="en-US" dirty="0"/>
              <a:t>Your employer has fewer than 20 employees</a:t>
            </a:r>
          </a:p>
          <a:p>
            <a:r>
              <a:rPr lang="en-US" dirty="0"/>
              <a:t>Your coverage is not considered “creditable”</a:t>
            </a:r>
          </a:p>
        </p:txBody>
      </p:sp>
      <p:pic>
        <p:nvPicPr>
          <p:cNvPr id="12" name="Graphic 11">
            <a:extLst>
              <a:ext uri="{FF2B5EF4-FFF2-40B4-BE49-F238E27FC236}">
                <a16:creationId xmlns:a16="http://schemas.microsoft.com/office/drawing/2014/main" id="{9721AD1C-FDFF-9A4D-B133-56544F4272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982" y="4669812"/>
            <a:ext cx="553627" cy="553627"/>
          </a:xfrm>
          <a:prstGeom prst="rect">
            <a:avLst/>
          </a:prstGeom>
        </p:spPr>
      </p:pic>
    </p:spTree>
    <p:extLst>
      <p:ext uri="{BB962C8B-B14F-4D97-AF65-F5344CB8AC3E}">
        <p14:creationId xmlns:p14="http://schemas.microsoft.com/office/powerpoint/2010/main" val="262198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D398BCB-29A2-0948-86BE-23CBEDB1FCE6}"/>
              </a:ext>
            </a:extLst>
          </p:cNvPr>
          <p:cNvSpPr>
            <a:spLocks noGrp="1"/>
          </p:cNvSpPr>
          <p:nvPr>
            <p:ph type="title"/>
          </p:nvPr>
        </p:nvSpPr>
        <p:spPr/>
        <p:txBody>
          <a:bodyPr/>
          <a:lstStyle/>
          <a:p>
            <a:r>
              <a:rPr lang="en-US" dirty="0"/>
              <a:t>Getting Medicare while still working</a:t>
            </a:r>
          </a:p>
        </p:txBody>
      </p:sp>
      <p:sp>
        <p:nvSpPr>
          <p:cNvPr id="4" name="Slide Number Placeholder 3">
            <a:extLst>
              <a:ext uri="{FF2B5EF4-FFF2-40B4-BE49-F238E27FC236}">
                <a16:creationId xmlns:a16="http://schemas.microsoft.com/office/drawing/2014/main" id="{42730A1F-0E58-564B-9A36-D66377F98A61}"/>
              </a:ext>
            </a:extLst>
          </p:cNvPr>
          <p:cNvSpPr>
            <a:spLocks noGrp="1"/>
          </p:cNvSpPr>
          <p:nvPr>
            <p:ph type="sldNum" sz="quarter" idx="12"/>
          </p:nvPr>
        </p:nvSpPr>
        <p:spPr/>
        <p:txBody>
          <a:bodyPr/>
          <a:lstStyle/>
          <a:p>
            <a:fld id="{66DE20E4-D496-034F-914D-F7F15B93E95B}" type="slidenum">
              <a:rPr lang="en-US" smtClean="0"/>
              <a:pPr/>
              <a:t>15</a:t>
            </a:fld>
            <a:endParaRPr lang="en-US" dirty="0"/>
          </a:p>
        </p:txBody>
      </p:sp>
      <p:cxnSp>
        <p:nvCxnSpPr>
          <p:cNvPr id="11" name="Straight Connector 10">
            <a:extLst>
              <a:ext uri="{FF2B5EF4-FFF2-40B4-BE49-F238E27FC236}">
                <a16:creationId xmlns:a16="http://schemas.microsoft.com/office/drawing/2014/main" id="{5DB0B661-F0B5-CE4D-AC86-45B57C6791D3}"/>
              </a:ext>
            </a:extLst>
          </p:cNvPr>
          <p:cNvCxnSpPr>
            <a:cxnSpLocks/>
          </p:cNvCxnSpPr>
          <p:nvPr/>
        </p:nvCxnSpPr>
        <p:spPr>
          <a:xfrm flipH="1">
            <a:off x="472925" y="2536172"/>
            <a:ext cx="6795976" cy="0"/>
          </a:xfrm>
          <a:prstGeom prst="line">
            <a:avLst/>
          </a:prstGeom>
          <a:noFill/>
          <a:ln w="9525" cap="flat" cmpd="sng" algn="ctr">
            <a:solidFill>
              <a:schemeClr val="tx2">
                <a:lumMod val="60000"/>
                <a:lumOff val="40000"/>
              </a:schemeClr>
            </a:solidFill>
            <a:prstDash val="solid"/>
          </a:ln>
          <a:effectLst/>
        </p:spPr>
      </p:cxnSp>
      <p:sp>
        <p:nvSpPr>
          <p:cNvPr id="12" name="Content Placeholder 7">
            <a:extLst>
              <a:ext uri="{FF2B5EF4-FFF2-40B4-BE49-F238E27FC236}">
                <a16:creationId xmlns:a16="http://schemas.microsoft.com/office/drawing/2014/main" id="{3910F205-EB50-504F-9364-A40EC23B16C5}"/>
              </a:ext>
            </a:extLst>
          </p:cNvPr>
          <p:cNvSpPr txBox="1">
            <a:spLocks/>
          </p:cNvSpPr>
          <p:nvPr/>
        </p:nvSpPr>
        <p:spPr>
          <a:xfrm>
            <a:off x="1409699" y="1350134"/>
            <a:ext cx="6113841" cy="88747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b="1" dirty="0">
                <a:latin typeface="Arial" panose="020B0604020202020204" pitchFamily="34" charset="0"/>
              </a:rPr>
              <a:t>Medicare and your employer insurance can work together</a:t>
            </a:r>
          </a:p>
        </p:txBody>
      </p:sp>
      <p:sp>
        <p:nvSpPr>
          <p:cNvPr id="13" name="Content Placeholder 7">
            <a:extLst>
              <a:ext uri="{FF2B5EF4-FFF2-40B4-BE49-F238E27FC236}">
                <a16:creationId xmlns:a16="http://schemas.microsoft.com/office/drawing/2014/main" id="{BB39C156-F228-CC41-968E-3476BA8392C0}"/>
              </a:ext>
            </a:extLst>
          </p:cNvPr>
          <p:cNvSpPr txBox="1">
            <a:spLocks/>
          </p:cNvSpPr>
          <p:nvPr/>
        </p:nvSpPr>
        <p:spPr>
          <a:xfrm>
            <a:off x="1409701" y="2834728"/>
            <a:ext cx="6009672" cy="80235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If you take any part of Medicare, you will no longer be able to contribute to an HSA (health savings account)</a:t>
            </a:r>
          </a:p>
        </p:txBody>
      </p:sp>
      <p:cxnSp>
        <p:nvCxnSpPr>
          <p:cNvPr id="14" name="Straight Connector 13">
            <a:extLst>
              <a:ext uri="{FF2B5EF4-FFF2-40B4-BE49-F238E27FC236}">
                <a16:creationId xmlns:a16="http://schemas.microsoft.com/office/drawing/2014/main" id="{FB069F63-701F-AA47-8719-4EA081DAF4C6}"/>
              </a:ext>
            </a:extLst>
          </p:cNvPr>
          <p:cNvCxnSpPr>
            <a:cxnSpLocks/>
          </p:cNvCxnSpPr>
          <p:nvPr/>
        </p:nvCxnSpPr>
        <p:spPr>
          <a:xfrm flipH="1">
            <a:off x="472925" y="4011059"/>
            <a:ext cx="6795976" cy="0"/>
          </a:xfrm>
          <a:prstGeom prst="line">
            <a:avLst/>
          </a:prstGeom>
          <a:noFill/>
          <a:ln w="9525" cap="flat" cmpd="sng" algn="ctr">
            <a:solidFill>
              <a:schemeClr val="tx2">
                <a:lumMod val="60000"/>
                <a:lumOff val="40000"/>
              </a:schemeClr>
            </a:solidFill>
            <a:prstDash val="solid"/>
          </a:ln>
          <a:effectLst/>
        </p:spPr>
      </p:cxnSp>
      <p:sp>
        <p:nvSpPr>
          <p:cNvPr id="16" name="Content Placeholder 7">
            <a:extLst>
              <a:ext uri="{FF2B5EF4-FFF2-40B4-BE49-F238E27FC236}">
                <a16:creationId xmlns:a16="http://schemas.microsoft.com/office/drawing/2014/main" id="{A8C6F8EC-DBF8-9044-992C-6B70F3383E35}"/>
              </a:ext>
            </a:extLst>
          </p:cNvPr>
          <p:cNvSpPr txBox="1">
            <a:spLocks/>
          </p:cNvSpPr>
          <p:nvPr/>
        </p:nvSpPr>
        <p:spPr>
          <a:xfrm>
            <a:off x="1409700" y="4309615"/>
            <a:ext cx="6113839" cy="802351"/>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will not cover anyone but you, so consider how </a:t>
            </a:r>
            <a:br>
              <a:rPr lang="en-US" sz="1600" b="1" dirty="0"/>
            </a:br>
            <a:r>
              <a:rPr lang="en-US" sz="1600" b="1" dirty="0"/>
              <a:t>any dependents will be covered </a:t>
            </a:r>
          </a:p>
        </p:txBody>
      </p:sp>
      <p:pic>
        <p:nvPicPr>
          <p:cNvPr id="26" name="Graphic 25">
            <a:extLst>
              <a:ext uri="{FF2B5EF4-FFF2-40B4-BE49-F238E27FC236}">
                <a16:creationId xmlns:a16="http://schemas.microsoft.com/office/drawing/2014/main" id="{B6293331-CCE5-6F40-B03E-4AF0680C40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282" y="1427019"/>
            <a:ext cx="801627" cy="801627"/>
          </a:xfrm>
          <a:prstGeom prst="rect">
            <a:avLst/>
          </a:prstGeom>
        </p:spPr>
      </p:pic>
      <p:pic>
        <p:nvPicPr>
          <p:cNvPr id="27" name="Graphic 26">
            <a:extLst>
              <a:ext uri="{FF2B5EF4-FFF2-40B4-BE49-F238E27FC236}">
                <a16:creationId xmlns:a16="http://schemas.microsoft.com/office/drawing/2014/main" id="{5E092BD1-44C5-F146-903D-82EB308C5C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557" y="2834699"/>
            <a:ext cx="802352" cy="802352"/>
          </a:xfrm>
          <a:prstGeom prst="rect">
            <a:avLst/>
          </a:prstGeom>
        </p:spPr>
      </p:pic>
      <p:pic>
        <p:nvPicPr>
          <p:cNvPr id="28" name="Graphic 27">
            <a:extLst>
              <a:ext uri="{FF2B5EF4-FFF2-40B4-BE49-F238E27FC236}">
                <a16:creationId xmlns:a16="http://schemas.microsoft.com/office/drawing/2014/main" id="{7E28316E-94A4-B949-BE00-C7268D7BC8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029" y="4309588"/>
            <a:ext cx="771880" cy="771880"/>
          </a:xfrm>
          <a:prstGeom prst="rect">
            <a:avLst/>
          </a:prstGeom>
        </p:spPr>
      </p:pic>
    </p:spTree>
    <p:extLst>
      <p:ext uri="{BB962C8B-B14F-4D97-AF65-F5344CB8AC3E}">
        <p14:creationId xmlns:p14="http://schemas.microsoft.com/office/powerpoint/2010/main" val="35232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What does </a:t>
            </a:r>
            <a:br>
              <a:rPr lang="en-US" dirty="0">
                <a:solidFill>
                  <a:schemeClr val="accent1"/>
                </a:solidFill>
              </a:rPr>
            </a:br>
            <a:r>
              <a:rPr lang="en-US" dirty="0">
                <a:solidFill>
                  <a:schemeClr val="accent1"/>
                </a:solidFill>
              </a:rPr>
              <a:t>Medicare cover?</a:t>
            </a:r>
          </a:p>
        </p:txBody>
      </p:sp>
    </p:spTree>
    <p:extLst>
      <p:ext uri="{BB962C8B-B14F-4D97-AF65-F5344CB8AC3E}">
        <p14:creationId xmlns:p14="http://schemas.microsoft.com/office/powerpoint/2010/main" val="338867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17</a:t>
            </a:fld>
            <a:endParaRPr lang="en-US" dirty="0">
              <a:solidFill>
                <a:schemeClr val="tx1"/>
              </a:solidFill>
            </a:endParaRPr>
          </a:p>
        </p:txBody>
      </p:sp>
      <p:pic>
        <p:nvPicPr>
          <p:cNvPr id="18" name="Graphic 17">
            <a:extLst>
              <a:ext uri="{FF2B5EF4-FFF2-40B4-BE49-F238E27FC236}">
                <a16:creationId xmlns:a16="http://schemas.microsoft.com/office/drawing/2014/main" id="{50C11720-0542-1D44-A3EA-B697A8C7F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915" y="423261"/>
            <a:ext cx="932686" cy="932686"/>
          </a:xfrm>
          <a:prstGeom prst="rect">
            <a:avLst/>
          </a:prstGeom>
        </p:spPr>
      </p:pic>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3" y="347473"/>
            <a:ext cx="5134358"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A: Hospital Insurance</a:t>
            </a:r>
          </a:p>
        </p:txBody>
      </p:sp>
      <p:sp>
        <p:nvSpPr>
          <p:cNvPr id="21" name="Content Placeholder 7">
            <a:extLst>
              <a:ext uri="{FF2B5EF4-FFF2-40B4-BE49-F238E27FC236}">
                <a16:creationId xmlns:a16="http://schemas.microsoft.com/office/drawing/2014/main" id="{1CA2D605-ADC1-0043-8E23-60CFDE0AFC59}"/>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latin typeface="Arial" panose="020B0604020202020204" pitchFamily="34" charset="0"/>
              </a:rPr>
              <a:t>Medicare Part A covers hospital stays and inpatient care, including:</a:t>
            </a:r>
            <a:endParaRPr lang="en-US" sz="1200" dirty="0"/>
          </a:p>
          <a:p>
            <a:pPr>
              <a:spcBef>
                <a:spcPts val="600"/>
              </a:spcBef>
            </a:pPr>
            <a:endParaRPr lang="en-US" dirty="0"/>
          </a:p>
        </p:txBody>
      </p:sp>
      <p:sp>
        <p:nvSpPr>
          <p:cNvPr id="36" name="Content Placeholder 7">
            <a:extLst>
              <a:ext uri="{FF2B5EF4-FFF2-40B4-BE49-F238E27FC236}">
                <a16:creationId xmlns:a16="http://schemas.microsoft.com/office/drawing/2014/main" id="{E58A1718-7E3D-834D-9F0C-8677F12D2DF3}"/>
              </a:ext>
            </a:extLst>
          </p:cNvPr>
          <p:cNvSpPr txBox="1">
            <a:spLocks/>
          </p:cNvSpPr>
          <p:nvPr/>
        </p:nvSpPr>
        <p:spPr>
          <a:xfrm>
            <a:off x="1102991" y="2824649"/>
            <a:ext cx="3538581"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Your hospital room and meals</a:t>
            </a:r>
          </a:p>
        </p:txBody>
      </p:sp>
      <p:sp>
        <p:nvSpPr>
          <p:cNvPr id="37" name="Content Placeholder 7">
            <a:extLst>
              <a:ext uri="{FF2B5EF4-FFF2-40B4-BE49-F238E27FC236}">
                <a16:creationId xmlns:a16="http://schemas.microsoft.com/office/drawing/2014/main" id="{B3E4FFD4-EBF7-A64A-A06E-8CE0DCBE71C3}"/>
              </a:ext>
            </a:extLst>
          </p:cNvPr>
          <p:cNvSpPr txBox="1">
            <a:spLocks/>
          </p:cNvSpPr>
          <p:nvPr/>
        </p:nvSpPr>
        <p:spPr>
          <a:xfrm>
            <a:off x="1102992" y="3429000"/>
            <a:ext cx="301070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Care in special units, such as intensive care</a:t>
            </a:r>
          </a:p>
        </p:txBody>
      </p:sp>
      <p:sp>
        <p:nvSpPr>
          <p:cNvPr id="8" name="Rectangle 7">
            <a:extLst>
              <a:ext uri="{FF2B5EF4-FFF2-40B4-BE49-F238E27FC236}">
                <a16:creationId xmlns:a16="http://schemas.microsoft.com/office/drawing/2014/main" id="{B59DD357-4F6C-D945-8496-F4D4DABAB47B}"/>
              </a:ext>
            </a:extLst>
          </p:cNvPr>
          <p:cNvSpPr/>
          <p:nvPr/>
        </p:nvSpPr>
        <p:spPr>
          <a:xfrm>
            <a:off x="1102992" y="4053433"/>
            <a:ext cx="3127176" cy="507831"/>
          </a:xfrm>
          <a:prstGeom prst="rect">
            <a:avLst/>
          </a:prstGeom>
        </p:spPr>
        <p:txBody>
          <a:bodyPr wrap="square">
            <a:spAutoFit/>
          </a:bodyPr>
          <a:lstStyle/>
          <a:p>
            <a:pPr>
              <a:spcBef>
                <a:spcPts val="600"/>
              </a:spcBef>
            </a:pPr>
            <a:r>
              <a:rPr lang="en-US" dirty="0"/>
              <a:t>Prescription drugs and medical supplies used during an inpatient stay</a:t>
            </a:r>
          </a:p>
        </p:txBody>
      </p:sp>
      <p:sp>
        <p:nvSpPr>
          <p:cNvPr id="9" name="Rectangle 8">
            <a:extLst>
              <a:ext uri="{FF2B5EF4-FFF2-40B4-BE49-F238E27FC236}">
                <a16:creationId xmlns:a16="http://schemas.microsoft.com/office/drawing/2014/main" id="{F740BB30-31A6-5D48-9054-73993A560334}"/>
              </a:ext>
            </a:extLst>
          </p:cNvPr>
          <p:cNvSpPr/>
          <p:nvPr/>
        </p:nvSpPr>
        <p:spPr>
          <a:xfrm>
            <a:off x="1102991" y="4738065"/>
            <a:ext cx="3202349" cy="507831"/>
          </a:xfrm>
          <a:prstGeom prst="rect">
            <a:avLst/>
          </a:prstGeom>
        </p:spPr>
        <p:txBody>
          <a:bodyPr wrap="square">
            <a:spAutoFit/>
          </a:bodyPr>
          <a:lstStyle/>
          <a:p>
            <a:pPr>
              <a:spcBef>
                <a:spcPts val="600"/>
              </a:spcBef>
            </a:pPr>
            <a:r>
              <a:rPr lang="en-US" dirty="0"/>
              <a:t>Lab tests, X-rays and medical equipment as an inpatient</a:t>
            </a:r>
          </a:p>
        </p:txBody>
      </p:sp>
      <p:sp>
        <p:nvSpPr>
          <p:cNvPr id="10" name="Rectangle 9">
            <a:extLst>
              <a:ext uri="{FF2B5EF4-FFF2-40B4-BE49-F238E27FC236}">
                <a16:creationId xmlns:a16="http://schemas.microsoft.com/office/drawing/2014/main" id="{8AC250FE-218D-DF4B-B9C9-BFDF42C17147}"/>
              </a:ext>
            </a:extLst>
          </p:cNvPr>
          <p:cNvSpPr/>
          <p:nvPr/>
        </p:nvSpPr>
        <p:spPr>
          <a:xfrm>
            <a:off x="1102991" y="5411938"/>
            <a:ext cx="2668909" cy="507831"/>
          </a:xfrm>
          <a:prstGeom prst="rect">
            <a:avLst/>
          </a:prstGeom>
        </p:spPr>
        <p:txBody>
          <a:bodyPr wrap="square">
            <a:spAutoFit/>
          </a:bodyPr>
          <a:lstStyle/>
          <a:p>
            <a:pPr>
              <a:spcBef>
                <a:spcPts val="600"/>
              </a:spcBef>
            </a:pPr>
            <a:r>
              <a:rPr lang="en-US" dirty="0"/>
              <a:t>Operating room and recovery room services</a:t>
            </a:r>
          </a:p>
        </p:txBody>
      </p:sp>
      <p:sp>
        <p:nvSpPr>
          <p:cNvPr id="51" name="Content Placeholder 7">
            <a:extLst>
              <a:ext uri="{FF2B5EF4-FFF2-40B4-BE49-F238E27FC236}">
                <a16:creationId xmlns:a16="http://schemas.microsoft.com/office/drawing/2014/main" id="{7EE05876-F1CF-F344-BD5A-3FA753DDBF46}"/>
              </a:ext>
            </a:extLst>
          </p:cNvPr>
          <p:cNvSpPr txBox="1">
            <a:spLocks/>
          </p:cNvSpPr>
          <p:nvPr/>
        </p:nvSpPr>
        <p:spPr>
          <a:xfrm>
            <a:off x="5471119" y="2824649"/>
            <a:ext cx="3538581"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Skilled nursing services</a:t>
            </a:r>
          </a:p>
        </p:txBody>
      </p:sp>
      <p:sp>
        <p:nvSpPr>
          <p:cNvPr id="52" name="Content Placeholder 7">
            <a:extLst>
              <a:ext uri="{FF2B5EF4-FFF2-40B4-BE49-F238E27FC236}">
                <a16:creationId xmlns:a16="http://schemas.microsoft.com/office/drawing/2014/main" id="{FAFD29D2-4B7F-544A-880F-F7CB5A80BBF5}"/>
              </a:ext>
            </a:extLst>
          </p:cNvPr>
          <p:cNvSpPr txBox="1">
            <a:spLocks/>
          </p:cNvSpPr>
          <p:nvPr/>
        </p:nvSpPr>
        <p:spPr>
          <a:xfrm>
            <a:off x="5471120" y="3498522"/>
            <a:ext cx="3010700"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Some blood transfusions</a:t>
            </a:r>
          </a:p>
        </p:txBody>
      </p:sp>
      <p:sp>
        <p:nvSpPr>
          <p:cNvPr id="53" name="Rectangle 52">
            <a:extLst>
              <a:ext uri="{FF2B5EF4-FFF2-40B4-BE49-F238E27FC236}">
                <a16:creationId xmlns:a16="http://schemas.microsoft.com/office/drawing/2014/main" id="{E0EB4398-B099-7347-8931-A5FA36FE338C}"/>
              </a:ext>
            </a:extLst>
          </p:cNvPr>
          <p:cNvSpPr/>
          <p:nvPr/>
        </p:nvSpPr>
        <p:spPr>
          <a:xfrm>
            <a:off x="5471120" y="4079071"/>
            <a:ext cx="3010700" cy="507831"/>
          </a:xfrm>
          <a:prstGeom prst="rect">
            <a:avLst/>
          </a:prstGeom>
        </p:spPr>
        <p:txBody>
          <a:bodyPr wrap="square">
            <a:spAutoFit/>
          </a:bodyPr>
          <a:lstStyle/>
          <a:p>
            <a:pPr>
              <a:spcBef>
                <a:spcPts val="600"/>
              </a:spcBef>
            </a:pPr>
            <a:r>
              <a:rPr lang="en-US" dirty="0"/>
              <a:t>Hospice care, including medications to manage symptoms and pain</a:t>
            </a:r>
          </a:p>
        </p:txBody>
      </p:sp>
      <p:sp>
        <p:nvSpPr>
          <p:cNvPr id="54" name="Rectangle 53">
            <a:extLst>
              <a:ext uri="{FF2B5EF4-FFF2-40B4-BE49-F238E27FC236}">
                <a16:creationId xmlns:a16="http://schemas.microsoft.com/office/drawing/2014/main" id="{C05CEDED-3AE1-AC4C-AF9A-C3FF1598018D}"/>
              </a:ext>
            </a:extLst>
          </p:cNvPr>
          <p:cNvSpPr/>
          <p:nvPr/>
        </p:nvSpPr>
        <p:spPr>
          <a:xfrm>
            <a:off x="5471119" y="4738065"/>
            <a:ext cx="3409991" cy="507831"/>
          </a:xfrm>
          <a:prstGeom prst="rect">
            <a:avLst/>
          </a:prstGeom>
        </p:spPr>
        <p:txBody>
          <a:bodyPr wrap="square">
            <a:spAutoFit/>
          </a:bodyPr>
          <a:lstStyle/>
          <a:p>
            <a:pPr>
              <a:spcBef>
                <a:spcPts val="600"/>
              </a:spcBef>
            </a:pPr>
            <a:r>
              <a:rPr lang="en-US" dirty="0"/>
              <a:t>Part-time, skilled care for the homebound after a qualified inpatient stay</a:t>
            </a:r>
          </a:p>
        </p:txBody>
      </p:sp>
      <p:sp>
        <p:nvSpPr>
          <p:cNvPr id="56" name="Rectangle 55">
            <a:extLst>
              <a:ext uri="{FF2B5EF4-FFF2-40B4-BE49-F238E27FC236}">
                <a16:creationId xmlns:a16="http://schemas.microsoft.com/office/drawing/2014/main" id="{A24912B2-9556-7944-9479-B2BD6460BB41}"/>
              </a:ext>
            </a:extLst>
          </p:cNvPr>
          <p:cNvSpPr/>
          <p:nvPr/>
        </p:nvSpPr>
        <p:spPr>
          <a:xfrm>
            <a:off x="5471119" y="5411938"/>
            <a:ext cx="3409991" cy="507831"/>
          </a:xfrm>
          <a:prstGeom prst="rect">
            <a:avLst/>
          </a:prstGeom>
        </p:spPr>
        <p:txBody>
          <a:bodyPr wrap="square">
            <a:spAutoFit/>
          </a:bodyPr>
          <a:lstStyle/>
          <a:p>
            <a:pPr>
              <a:spcBef>
                <a:spcPts val="600"/>
              </a:spcBef>
            </a:pPr>
            <a:r>
              <a:rPr lang="en-US" dirty="0"/>
              <a:t>Rehabilitation services after a qualified inpatient stay</a:t>
            </a:r>
          </a:p>
        </p:txBody>
      </p:sp>
      <p:pic>
        <p:nvPicPr>
          <p:cNvPr id="63" name="Graphic 62">
            <a:extLst>
              <a:ext uri="{FF2B5EF4-FFF2-40B4-BE49-F238E27FC236}">
                <a16:creationId xmlns:a16="http://schemas.microsoft.com/office/drawing/2014/main" id="{90DA8F7E-9EF0-BA4B-BA71-C6FD5C500D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2698316"/>
            <a:ext cx="553627" cy="553627"/>
          </a:xfrm>
          <a:prstGeom prst="rect">
            <a:avLst/>
          </a:prstGeom>
        </p:spPr>
      </p:pic>
      <p:pic>
        <p:nvPicPr>
          <p:cNvPr id="64" name="Graphic 63">
            <a:extLst>
              <a:ext uri="{FF2B5EF4-FFF2-40B4-BE49-F238E27FC236}">
                <a16:creationId xmlns:a16="http://schemas.microsoft.com/office/drawing/2014/main" id="{96A4DD56-8029-C94B-8644-AD39302DA2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6915" y="3362654"/>
            <a:ext cx="553627" cy="553627"/>
          </a:xfrm>
          <a:prstGeom prst="rect">
            <a:avLst/>
          </a:prstGeom>
        </p:spPr>
      </p:pic>
      <p:pic>
        <p:nvPicPr>
          <p:cNvPr id="68" name="Graphic 67">
            <a:extLst>
              <a:ext uri="{FF2B5EF4-FFF2-40B4-BE49-F238E27FC236}">
                <a16:creationId xmlns:a16="http://schemas.microsoft.com/office/drawing/2014/main" id="{6BBED9ED-BAF7-7649-AA5C-89F777AC49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426" y="4709762"/>
            <a:ext cx="553626" cy="553626"/>
          </a:xfrm>
          <a:prstGeom prst="rect">
            <a:avLst/>
          </a:prstGeom>
        </p:spPr>
      </p:pic>
      <p:pic>
        <p:nvPicPr>
          <p:cNvPr id="74" name="Graphic 73">
            <a:extLst>
              <a:ext uri="{FF2B5EF4-FFF2-40B4-BE49-F238E27FC236}">
                <a16:creationId xmlns:a16="http://schemas.microsoft.com/office/drawing/2014/main" id="{36D5DF85-9269-9E42-B9BC-C256D8CDAA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8663" y="2691249"/>
            <a:ext cx="553626" cy="553626"/>
          </a:xfrm>
          <a:prstGeom prst="rect">
            <a:avLst/>
          </a:prstGeom>
        </p:spPr>
      </p:pic>
      <p:pic>
        <p:nvPicPr>
          <p:cNvPr id="84" name="Graphic 83">
            <a:extLst>
              <a:ext uri="{FF2B5EF4-FFF2-40B4-BE49-F238E27FC236}">
                <a16:creationId xmlns:a16="http://schemas.microsoft.com/office/drawing/2014/main" id="{048E1046-20CD-204E-B62B-3601EAD771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40343" y="4706649"/>
            <a:ext cx="553625" cy="553625"/>
          </a:xfrm>
          <a:prstGeom prst="rect">
            <a:avLst/>
          </a:prstGeom>
        </p:spPr>
      </p:pic>
      <p:pic>
        <p:nvPicPr>
          <p:cNvPr id="90" name="Graphic 89">
            <a:extLst>
              <a:ext uri="{FF2B5EF4-FFF2-40B4-BE49-F238E27FC236}">
                <a16:creationId xmlns:a16="http://schemas.microsoft.com/office/drawing/2014/main" id="{C654BB21-8052-8940-B7DC-D57D42A7201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426" y="4033351"/>
            <a:ext cx="553626" cy="553626"/>
          </a:xfrm>
          <a:prstGeom prst="rect">
            <a:avLst/>
          </a:prstGeom>
        </p:spPr>
      </p:pic>
      <p:pic>
        <p:nvPicPr>
          <p:cNvPr id="29" name="Graphic 28">
            <a:extLst>
              <a:ext uri="{FF2B5EF4-FFF2-40B4-BE49-F238E27FC236}">
                <a16:creationId xmlns:a16="http://schemas.microsoft.com/office/drawing/2014/main" id="{DB3FE806-7DFD-2049-BC18-F5767E80042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6342" y="5387612"/>
            <a:ext cx="561471" cy="561471"/>
          </a:xfrm>
          <a:prstGeom prst="rect">
            <a:avLst/>
          </a:prstGeom>
        </p:spPr>
      </p:pic>
      <p:pic>
        <p:nvPicPr>
          <p:cNvPr id="35" name="Graphic 34">
            <a:extLst>
              <a:ext uri="{FF2B5EF4-FFF2-40B4-BE49-F238E27FC236}">
                <a16:creationId xmlns:a16="http://schemas.microsoft.com/office/drawing/2014/main" id="{FB4ED4FF-E81C-D54B-BAF4-4D50AF1E153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38661" y="3355718"/>
            <a:ext cx="553625" cy="553625"/>
          </a:xfrm>
          <a:prstGeom prst="rect">
            <a:avLst/>
          </a:prstGeom>
        </p:spPr>
      </p:pic>
      <p:pic>
        <p:nvPicPr>
          <p:cNvPr id="38" name="Graphic 37">
            <a:extLst>
              <a:ext uri="{FF2B5EF4-FFF2-40B4-BE49-F238E27FC236}">
                <a16:creationId xmlns:a16="http://schemas.microsoft.com/office/drawing/2014/main" id="{032CD536-A380-0E43-A7DD-FF0A7978ACB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830151" y="5379130"/>
            <a:ext cx="562135" cy="562135"/>
          </a:xfrm>
          <a:prstGeom prst="rect">
            <a:avLst/>
          </a:prstGeom>
        </p:spPr>
      </p:pic>
      <p:pic>
        <p:nvPicPr>
          <p:cNvPr id="14" name="Graphic 13">
            <a:extLst>
              <a:ext uri="{FF2B5EF4-FFF2-40B4-BE49-F238E27FC236}">
                <a16:creationId xmlns:a16="http://schemas.microsoft.com/office/drawing/2014/main" id="{06677739-0437-0B47-A56D-16D51D0DF07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843464" y="4046138"/>
            <a:ext cx="548822" cy="548822"/>
          </a:xfrm>
          <a:prstGeom prst="rect">
            <a:avLst/>
          </a:prstGeom>
        </p:spPr>
      </p:pic>
    </p:spTree>
    <p:extLst>
      <p:ext uri="{BB962C8B-B14F-4D97-AF65-F5344CB8AC3E}">
        <p14:creationId xmlns:p14="http://schemas.microsoft.com/office/powerpoint/2010/main" val="347394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18</a:t>
            </a:fld>
            <a:endParaRPr lang="en-US" dirty="0">
              <a:solidFill>
                <a:schemeClr val="tx1"/>
              </a:solidFill>
            </a:endParaRPr>
          </a:p>
        </p:txBody>
      </p:sp>
      <p:sp>
        <p:nvSpPr>
          <p:cNvPr id="21" name="Content Placeholder 7">
            <a:extLst>
              <a:ext uri="{FF2B5EF4-FFF2-40B4-BE49-F238E27FC236}">
                <a16:creationId xmlns:a16="http://schemas.microsoft.com/office/drawing/2014/main" id="{1CA2D605-ADC1-0043-8E23-60CFDE0AFC59}"/>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Fast facts</a:t>
            </a:r>
          </a:p>
          <a:p>
            <a:pPr>
              <a:spcBef>
                <a:spcPts val="600"/>
              </a:spcBef>
            </a:pPr>
            <a:endParaRPr lang="en-US" dirty="0"/>
          </a:p>
        </p:txBody>
      </p:sp>
      <p:sp>
        <p:nvSpPr>
          <p:cNvPr id="36" name="Content Placeholder 7">
            <a:extLst>
              <a:ext uri="{FF2B5EF4-FFF2-40B4-BE49-F238E27FC236}">
                <a16:creationId xmlns:a16="http://schemas.microsoft.com/office/drawing/2014/main" id="{E58A1718-7E3D-834D-9F0C-8677F12D2DF3}"/>
              </a:ext>
            </a:extLst>
          </p:cNvPr>
          <p:cNvSpPr txBox="1">
            <a:spLocks/>
          </p:cNvSpPr>
          <p:nvPr/>
        </p:nvSpPr>
        <p:spPr>
          <a:xfrm>
            <a:off x="1102991" y="2698316"/>
            <a:ext cx="2902952"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Premium-free if you or your spouse worked and paid taxes for 10 years or longer</a:t>
            </a:r>
          </a:p>
        </p:txBody>
      </p:sp>
      <p:sp>
        <p:nvSpPr>
          <p:cNvPr id="37" name="Content Placeholder 7">
            <a:extLst>
              <a:ext uri="{FF2B5EF4-FFF2-40B4-BE49-F238E27FC236}">
                <a16:creationId xmlns:a16="http://schemas.microsoft.com/office/drawing/2014/main" id="{B3E4FFD4-EBF7-A64A-A06E-8CE0DCBE71C3}"/>
              </a:ext>
            </a:extLst>
          </p:cNvPr>
          <p:cNvSpPr txBox="1">
            <a:spLocks/>
          </p:cNvSpPr>
          <p:nvPr/>
        </p:nvSpPr>
        <p:spPr>
          <a:xfrm>
            <a:off x="1102992" y="3366470"/>
            <a:ext cx="3202346"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a:t>Can’t be denied coverage</a:t>
            </a:r>
          </a:p>
        </p:txBody>
      </p:sp>
      <p:sp>
        <p:nvSpPr>
          <p:cNvPr id="8" name="Rectangle 7">
            <a:extLst>
              <a:ext uri="{FF2B5EF4-FFF2-40B4-BE49-F238E27FC236}">
                <a16:creationId xmlns:a16="http://schemas.microsoft.com/office/drawing/2014/main" id="{B59DD357-4F6C-D945-8496-F4D4DABAB47B}"/>
              </a:ext>
            </a:extLst>
          </p:cNvPr>
          <p:cNvSpPr/>
          <p:nvPr/>
        </p:nvSpPr>
        <p:spPr>
          <a:xfrm>
            <a:off x="1102992" y="4054009"/>
            <a:ext cx="3111957" cy="507831"/>
          </a:xfrm>
          <a:prstGeom prst="rect">
            <a:avLst/>
          </a:prstGeom>
        </p:spPr>
        <p:txBody>
          <a:bodyPr wrap="square">
            <a:spAutoFit/>
          </a:bodyPr>
          <a:lstStyle/>
          <a:p>
            <a:pPr>
              <a:spcBef>
                <a:spcPts val="600"/>
              </a:spcBef>
            </a:pPr>
            <a:r>
              <a:rPr lang="en-US" dirty="0"/>
              <a:t>Coverage is nationwide, including any qualified hospital in the U.S.</a:t>
            </a:r>
          </a:p>
        </p:txBody>
      </p:sp>
      <p:pic>
        <p:nvPicPr>
          <p:cNvPr id="35" name="Graphic 34">
            <a:extLst>
              <a:ext uri="{FF2B5EF4-FFF2-40B4-BE49-F238E27FC236}">
                <a16:creationId xmlns:a16="http://schemas.microsoft.com/office/drawing/2014/main" id="{F781C654-122F-EA44-8C21-613F00581A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2699652"/>
            <a:ext cx="553627" cy="553627"/>
          </a:xfrm>
          <a:prstGeom prst="rect">
            <a:avLst/>
          </a:prstGeom>
        </p:spPr>
      </p:pic>
      <p:pic>
        <p:nvPicPr>
          <p:cNvPr id="40" name="Graphic 39">
            <a:extLst>
              <a:ext uri="{FF2B5EF4-FFF2-40B4-BE49-F238E27FC236}">
                <a16:creationId xmlns:a16="http://schemas.microsoft.com/office/drawing/2014/main" id="{8EFF5EE2-FFEC-2C42-8F71-47A77F2D3D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3369208"/>
            <a:ext cx="553627" cy="553627"/>
          </a:xfrm>
          <a:prstGeom prst="rect">
            <a:avLst/>
          </a:prstGeom>
        </p:spPr>
      </p:pic>
      <p:pic>
        <p:nvPicPr>
          <p:cNvPr id="41" name="Graphic 40">
            <a:extLst>
              <a:ext uri="{FF2B5EF4-FFF2-40B4-BE49-F238E27FC236}">
                <a16:creationId xmlns:a16="http://schemas.microsoft.com/office/drawing/2014/main" id="{2876B23F-4AFB-5C45-B612-71B746BD81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4031112"/>
            <a:ext cx="553627" cy="553627"/>
          </a:xfrm>
          <a:prstGeom prst="rect">
            <a:avLst/>
          </a:prstGeom>
        </p:spPr>
      </p:pic>
      <p:sp>
        <p:nvSpPr>
          <p:cNvPr id="16" name="Content Placeholder 7">
            <a:extLst>
              <a:ext uri="{FF2B5EF4-FFF2-40B4-BE49-F238E27FC236}">
                <a16:creationId xmlns:a16="http://schemas.microsoft.com/office/drawing/2014/main" id="{9B087AC4-0826-7B4F-8BBA-4183892C6CF9}"/>
              </a:ext>
            </a:extLst>
          </p:cNvPr>
          <p:cNvSpPr txBox="1">
            <a:spLocks/>
          </p:cNvSpPr>
          <p:nvPr/>
        </p:nvSpPr>
        <p:spPr>
          <a:xfrm>
            <a:off x="5471120" y="2698316"/>
            <a:ext cx="2960687"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dirty="0"/>
              <a:t>Coverage and costs are per “benefit period”</a:t>
            </a:r>
          </a:p>
        </p:txBody>
      </p:sp>
      <p:sp>
        <p:nvSpPr>
          <p:cNvPr id="17" name="Content Placeholder 7">
            <a:extLst>
              <a:ext uri="{FF2B5EF4-FFF2-40B4-BE49-F238E27FC236}">
                <a16:creationId xmlns:a16="http://schemas.microsoft.com/office/drawing/2014/main" id="{3ACED8C5-7285-FA4E-BD09-23F76ED44064}"/>
              </a:ext>
            </a:extLst>
          </p:cNvPr>
          <p:cNvSpPr txBox="1">
            <a:spLocks/>
          </p:cNvSpPr>
          <p:nvPr/>
        </p:nvSpPr>
        <p:spPr>
          <a:xfrm>
            <a:off x="5471120" y="3498522"/>
            <a:ext cx="3010700"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Must be admitted as an inpatient (not on “observation status”)</a:t>
            </a:r>
          </a:p>
        </p:txBody>
      </p:sp>
      <p:sp>
        <p:nvSpPr>
          <p:cNvPr id="18" name="Rectangle 17">
            <a:extLst>
              <a:ext uri="{FF2B5EF4-FFF2-40B4-BE49-F238E27FC236}">
                <a16:creationId xmlns:a16="http://schemas.microsoft.com/office/drawing/2014/main" id="{1A835112-1824-3449-96FC-8D5346B1DD6D}"/>
              </a:ext>
            </a:extLst>
          </p:cNvPr>
          <p:cNvSpPr/>
          <p:nvPr/>
        </p:nvSpPr>
        <p:spPr>
          <a:xfrm>
            <a:off x="5471120" y="4157883"/>
            <a:ext cx="3010700" cy="300082"/>
          </a:xfrm>
          <a:prstGeom prst="rect">
            <a:avLst/>
          </a:prstGeom>
        </p:spPr>
        <p:txBody>
          <a:bodyPr wrap="square">
            <a:spAutoFit/>
          </a:bodyPr>
          <a:lstStyle/>
          <a:p>
            <a:pPr>
              <a:spcBef>
                <a:spcPts val="600"/>
              </a:spcBef>
            </a:pPr>
            <a:r>
              <a:rPr lang="en-US" dirty="0"/>
              <a:t>Provides 60 “lifetime reserve” days</a:t>
            </a:r>
          </a:p>
        </p:txBody>
      </p:sp>
      <p:pic>
        <p:nvPicPr>
          <p:cNvPr id="26" name="Graphic 25">
            <a:extLst>
              <a:ext uri="{FF2B5EF4-FFF2-40B4-BE49-F238E27FC236}">
                <a16:creationId xmlns:a16="http://schemas.microsoft.com/office/drawing/2014/main" id="{A8AC5242-A163-6B4C-8F90-4C654DBC2C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2237" y="2699652"/>
            <a:ext cx="553627" cy="553627"/>
          </a:xfrm>
          <a:prstGeom prst="rect">
            <a:avLst/>
          </a:prstGeom>
        </p:spPr>
      </p:pic>
      <p:pic>
        <p:nvPicPr>
          <p:cNvPr id="27" name="Graphic 26">
            <a:extLst>
              <a:ext uri="{FF2B5EF4-FFF2-40B4-BE49-F238E27FC236}">
                <a16:creationId xmlns:a16="http://schemas.microsoft.com/office/drawing/2014/main" id="{CA3D8273-34E4-8249-9EAA-D97D127E14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2237" y="3369208"/>
            <a:ext cx="553627" cy="553627"/>
          </a:xfrm>
          <a:prstGeom prst="rect">
            <a:avLst/>
          </a:prstGeom>
        </p:spPr>
      </p:pic>
      <p:pic>
        <p:nvPicPr>
          <p:cNvPr id="29" name="Graphic 28">
            <a:extLst>
              <a:ext uri="{FF2B5EF4-FFF2-40B4-BE49-F238E27FC236}">
                <a16:creationId xmlns:a16="http://schemas.microsoft.com/office/drawing/2014/main" id="{5A5E0D6C-EA78-7D47-9B58-4BEDEC5B3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2237" y="4031112"/>
            <a:ext cx="553627" cy="553627"/>
          </a:xfrm>
          <a:prstGeom prst="rect">
            <a:avLst/>
          </a:prstGeom>
        </p:spPr>
      </p:pic>
      <p:pic>
        <p:nvPicPr>
          <p:cNvPr id="19" name="Graphic 18">
            <a:extLst>
              <a:ext uri="{FF2B5EF4-FFF2-40B4-BE49-F238E27FC236}">
                <a16:creationId xmlns:a16="http://schemas.microsoft.com/office/drawing/2014/main" id="{290714C7-3537-064A-B979-E961D50BA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6915" y="423261"/>
            <a:ext cx="932686" cy="932686"/>
          </a:xfrm>
          <a:prstGeom prst="rect">
            <a:avLst/>
          </a:prstGeom>
        </p:spPr>
      </p:pic>
      <p:sp>
        <p:nvSpPr>
          <p:cNvPr id="20" name="Title 1">
            <a:extLst>
              <a:ext uri="{FF2B5EF4-FFF2-40B4-BE49-F238E27FC236}">
                <a16:creationId xmlns:a16="http://schemas.microsoft.com/office/drawing/2014/main" id="{2D1CF3A3-53FC-F047-85D0-42F01B6F7D2B}"/>
              </a:ext>
            </a:extLst>
          </p:cNvPr>
          <p:cNvSpPr txBox="1">
            <a:spLocks/>
          </p:cNvSpPr>
          <p:nvPr/>
        </p:nvSpPr>
        <p:spPr>
          <a:xfrm>
            <a:off x="1632203" y="347473"/>
            <a:ext cx="5134358"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A: Hospital Insurance</a:t>
            </a:r>
          </a:p>
        </p:txBody>
      </p:sp>
    </p:spTree>
    <p:extLst>
      <p:ext uri="{BB962C8B-B14F-4D97-AF65-F5344CB8AC3E}">
        <p14:creationId xmlns:p14="http://schemas.microsoft.com/office/powerpoint/2010/main" val="295970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19</a:t>
            </a:fld>
            <a:endParaRPr lang="en-US" dirty="0">
              <a:solidFill>
                <a:schemeClr val="tx1"/>
              </a:solidFill>
            </a:endParaRPr>
          </a:p>
        </p:txBody>
      </p:sp>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3" y="347473"/>
            <a:ext cx="5134358"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B: Medical Insurance</a:t>
            </a:r>
          </a:p>
        </p:txBody>
      </p:sp>
      <p:sp>
        <p:nvSpPr>
          <p:cNvPr id="21" name="Content Placeholder 7">
            <a:extLst>
              <a:ext uri="{FF2B5EF4-FFF2-40B4-BE49-F238E27FC236}">
                <a16:creationId xmlns:a16="http://schemas.microsoft.com/office/drawing/2014/main" id="{1CA2D605-ADC1-0043-8E23-60CFDE0AFC59}"/>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Medicare Part B covers doctor visits and outpatient care, including:</a:t>
            </a:r>
          </a:p>
          <a:p>
            <a:pPr>
              <a:spcBef>
                <a:spcPts val="600"/>
              </a:spcBef>
            </a:pPr>
            <a:endParaRPr lang="en-US" dirty="0"/>
          </a:p>
        </p:txBody>
      </p:sp>
      <p:sp>
        <p:nvSpPr>
          <p:cNvPr id="36" name="Content Placeholder 7">
            <a:extLst>
              <a:ext uri="{FF2B5EF4-FFF2-40B4-BE49-F238E27FC236}">
                <a16:creationId xmlns:a16="http://schemas.microsoft.com/office/drawing/2014/main" id="{E58A1718-7E3D-834D-9F0C-8677F12D2DF3}"/>
              </a:ext>
            </a:extLst>
          </p:cNvPr>
          <p:cNvSpPr txBox="1">
            <a:spLocks/>
          </p:cNvSpPr>
          <p:nvPr/>
        </p:nvSpPr>
        <p:spPr>
          <a:xfrm>
            <a:off x="1102991" y="2698316"/>
            <a:ext cx="3538581"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Doctor visits, including when you are </a:t>
            </a:r>
            <a:br>
              <a:rPr lang="en-US" dirty="0"/>
            </a:br>
            <a:r>
              <a:rPr lang="en-US" dirty="0"/>
              <a:t>in the hospital</a:t>
            </a:r>
          </a:p>
        </p:txBody>
      </p:sp>
      <p:sp>
        <p:nvSpPr>
          <p:cNvPr id="37" name="Content Placeholder 7">
            <a:extLst>
              <a:ext uri="{FF2B5EF4-FFF2-40B4-BE49-F238E27FC236}">
                <a16:creationId xmlns:a16="http://schemas.microsoft.com/office/drawing/2014/main" id="{B3E4FFD4-EBF7-A64A-A06E-8CE0DCBE71C3}"/>
              </a:ext>
            </a:extLst>
          </p:cNvPr>
          <p:cNvSpPr txBox="1">
            <a:spLocks/>
          </p:cNvSpPr>
          <p:nvPr/>
        </p:nvSpPr>
        <p:spPr>
          <a:xfrm>
            <a:off x="1102992" y="3366470"/>
            <a:ext cx="3010700"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An annual Wellness Visit and preventive services, like flu shots</a:t>
            </a:r>
          </a:p>
        </p:txBody>
      </p:sp>
      <p:sp>
        <p:nvSpPr>
          <p:cNvPr id="8" name="Rectangle 7">
            <a:extLst>
              <a:ext uri="{FF2B5EF4-FFF2-40B4-BE49-F238E27FC236}">
                <a16:creationId xmlns:a16="http://schemas.microsoft.com/office/drawing/2014/main" id="{B59DD357-4F6C-D945-8496-F4D4DABAB47B}"/>
              </a:ext>
            </a:extLst>
          </p:cNvPr>
          <p:cNvSpPr/>
          <p:nvPr/>
        </p:nvSpPr>
        <p:spPr>
          <a:xfrm>
            <a:off x="1102992" y="4056405"/>
            <a:ext cx="3010700" cy="507831"/>
          </a:xfrm>
          <a:prstGeom prst="rect">
            <a:avLst/>
          </a:prstGeom>
        </p:spPr>
        <p:txBody>
          <a:bodyPr wrap="square">
            <a:spAutoFit/>
          </a:bodyPr>
          <a:lstStyle/>
          <a:p>
            <a:pPr>
              <a:spcBef>
                <a:spcPts val="600"/>
              </a:spcBef>
            </a:pPr>
            <a:r>
              <a:rPr lang="en-US" dirty="0"/>
              <a:t>Clinical laboratory services, like blood and urine tests</a:t>
            </a:r>
          </a:p>
        </p:txBody>
      </p:sp>
      <p:sp>
        <p:nvSpPr>
          <p:cNvPr id="9" name="Rectangle 8">
            <a:extLst>
              <a:ext uri="{FF2B5EF4-FFF2-40B4-BE49-F238E27FC236}">
                <a16:creationId xmlns:a16="http://schemas.microsoft.com/office/drawing/2014/main" id="{F740BB30-31A6-5D48-9054-73993A560334}"/>
              </a:ext>
            </a:extLst>
          </p:cNvPr>
          <p:cNvSpPr/>
          <p:nvPr/>
        </p:nvSpPr>
        <p:spPr>
          <a:xfrm>
            <a:off x="1102991" y="4729356"/>
            <a:ext cx="3202349" cy="507831"/>
          </a:xfrm>
          <a:prstGeom prst="rect">
            <a:avLst/>
          </a:prstGeom>
        </p:spPr>
        <p:txBody>
          <a:bodyPr wrap="square">
            <a:spAutoFit/>
          </a:bodyPr>
          <a:lstStyle/>
          <a:p>
            <a:pPr>
              <a:spcBef>
                <a:spcPts val="600"/>
              </a:spcBef>
            </a:pPr>
            <a:r>
              <a:rPr lang="en-US" dirty="0"/>
              <a:t>X-rays, MRIs, CT scans, EKGs and some other diagnostic tests</a:t>
            </a:r>
          </a:p>
        </p:txBody>
      </p:sp>
      <p:sp>
        <p:nvSpPr>
          <p:cNvPr id="10" name="Rectangle 9">
            <a:extLst>
              <a:ext uri="{FF2B5EF4-FFF2-40B4-BE49-F238E27FC236}">
                <a16:creationId xmlns:a16="http://schemas.microsoft.com/office/drawing/2014/main" id="{8AC250FE-218D-DF4B-B9C9-BFDF42C17147}"/>
              </a:ext>
            </a:extLst>
          </p:cNvPr>
          <p:cNvSpPr/>
          <p:nvPr/>
        </p:nvSpPr>
        <p:spPr>
          <a:xfrm>
            <a:off x="1102991" y="5411938"/>
            <a:ext cx="3390632" cy="507831"/>
          </a:xfrm>
          <a:prstGeom prst="rect">
            <a:avLst/>
          </a:prstGeom>
        </p:spPr>
        <p:txBody>
          <a:bodyPr wrap="square">
            <a:spAutoFit/>
          </a:bodyPr>
          <a:lstStyle/>
          <a:p>
            <a:r>
              <a:rPr lang="en-US" dirty="0"/>
              <a:t>Some health programs, like smoking cessation and obesity counseling</a:t>
            </a:r>
          </a:p>
        </p:txBody>
      </p:sp>
      <p:sp>
        <p:nvSpPr>
          <p:cNvPr id="51" name="Content Placeholder 7">
            <a:extLst>
              <a:ext uri="{FF2B5EF4-FFF2-40B4-BE49-F238E27FC236}">
                <a16:creationId xmlns:a16="http://schemas.microsoft.com/office/drawing/2014/main" id="{7EE05876-F1CF-F344-BD5A-3FA753DDBF46}"/>
              </a:ext>
            </a:extLst>
          </p:cNvPr>
          <p:cNvSpPr txBox="1">
            <a:spLocks/>
          </p:cNvSpPr>
          <p:nvPr/>
        </p:nvSpPr>
        <p:spPr>
          <a:xfrm>
            <a:off x="5471119" y="2698316"/>
            <a:ext cx="3538581" cy="52158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Physical therapy, occupational therapy and speech-language pathology services</a:t>
            </a:r>
          </a:p>
        </p:txBody>
      </p:sp>
      <p:sp>
        <p:nvSpPr>
          <p:cNvPr id="52" name="Content Placeholder 7">
            <a:extLst>
              <a:ext uri="{FF2B5EF4-FFF2-40B4-BE49-F238E27FC236}">
                <a16:creationId xmlns:a16="http://schemas.microsoft.com/office/drawing/2014/main" id="{FAFD29D2-4B7F-544A-880F-F7CB5A80BBF5}"/>
              </a:ext>
            </a:extLst>
          </p:cNvPr>
          <p:cNvSpPr txBox="1">
            <a:spLocks/>
          </p:cNvSpPr>
          <p:nvPr/>
        </p:nvSpPr>
        <p:spPr>
          <a:xfrm>
            <a:off x="5471120" y="3498522"/>
            <a:ext cx="3010700"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Diabetes screenings, education and certain supplies</a:t>
            </a:r>
          </a:p>
        </p:txBody>
      </p:sp>
      <p:sp>
        <p:nvSpPr>
          <p:cNvPr id="53" name="Rectangle 52">
            <a:extLst>
              <a:ext uri="{FF2B5EF4-FFF2-40B4-BE49-F238E27FC236}">
                <a16:creationId xmlns:a16="http://schemas.microsoft.com/office/drawing/2014/main" id="{E0EB4398-B099-7347-8931-A5FA36FE338C}"/>
              </a:ext>
            </a:extLst>
          </p:cNvPr>
          <p:cNvSpPr/>
          <p:nvPr/>
        </p:nvSpPr>
        <p:spPr>
          <a:xfrm>
            <a:off x="5471120" y="4159305"/>
            <a:ext cx="3198914" cy="300082"/>
          </a:xfrm>
          <a:prstGeom prst="rect">
            <a:avLst/>
          </a:prstGeom>
        </p:spPr>
        <p:txBody>
          <a:bodyPr wrap="square">
            <a:spAutoFit/>
          </a:bodyPr>
          <a:lstStyle/>
          <a:p>
            <a:pPr>
              <a:spcBef>
                <a:spcPts val="600"/>
              </a:spcBef>
            </a:pPr>
            <a:r>
              <a:rPr lang="en-US" dirty="0"/>
              <a:t>Mental health care</a:t>
            </a:r>
          </a:p>
        </p:txBody>
      </p:sp>
      <p:sp>
        <p:nvSpPr>
          <p:cNvPr id="54" name="Rectangle 53">
            <a:extLst>
              <a:ext uri="{FF2B5EF4-FFF2-40B4-BE49-F238E27FC236}">
                <a16:creationId xmlns:a16="http://schemas.microsoft.com/office/drawing/2014/main" id="{C05CEDED-3AE1-AC4C-AF9A-C3FF1598018D}"/>
              </a:ext>
            </a:extLst>
          </p:cNvPr>
          <p:cNvSpPr/>
          <p:nvPr/>
        </p:nvSpPr>
        <p:spPr>
          <a:xfrm>
            <a:off x="5471119" y="4729356"/>
            <a:ext cx="3409991" cy="507831"/>
          </a:xfrm>
          <a:prstGeom prst="rect">
            <a:avLst/>
          </a:prstGeom>
        </p:spPr>
        <p:txBody>
          <a:bodyPr wrap="square" anchor="ctr">
            <a:spAutoFit/>
          </a:bodyPr>
          <a:lstStyle/>
          <a:p>
            <a:pPr>
              <a:spcBef>
                <a:spcPts val="600"/>
              </a:spcBef>
            </a:pPr>
            <a:r>
              <a:rPr lang="en-US" dirty="0"/>
              <a:t>Durable medical equipment for use at home, like wheelchairs and walkers</a:t>
            </a:r>
          </a:p>
        </p:txBody>
      </p:sp>
      <p:sp>
        <p:nvSpPr>
          <p:cNvPr id="56" name="Rectangle 55">
            <a:extLst>
              <a:ext uri="{FF2B5EF4-FFF2-40B4-BE49-F238E27FC236}">
                <a16:creationId xmlns:a16="http://schemas.microsoft.com/office/drawing/2014/main" id="{A24912B2-9556-7944-9479-B2BD6460BB41}"/>
              </a:ext>
            </a:extLst>
          </p:cNvPr>
          <p:cNvSpPr/>
          <p:nvPr/>
        </p:nvSpPr>
        <p:spPr>
          <a:xfrm>
            <a:off x="5471119" y="5406282"/>
            <a:ext cx="3409991" cy="507831"/>
          </a:xfrm>
          <a:prstGeom prst="rect">
            <a:avLst/>
          </a:prstGeom>
        </p:spPr>
        <p:txBody>
          <a:bodyPr wrap="square">
            <a:spAutoFit/>
          </a:bodyPr>
          <a:lstStyle/>
          <a:p>
            <a:pPr>
              <a:spcBef>
                <a:spcPts val="600"/>
              </a:spcBef>
            </a:pPr>
            <a:r>
              <a:rPr lang="en-US" dirty="0"/>
              <a:t>Ambulatory surgery center services, ambulance and emergency room services</a:t>
            </a:r>
          </a:p>
        </p:txBody>
      </p:sp>
      <p:pic>
        <p:nvPicPr>
          <p:cNvPr id="77" name="Graphic 76">
            <a:extLst>
              <a:ext uri="{FF2B5EF4-FFF2-40B4-BE49-F238E27FC236}">
                <a16:creationId xmlns:a16="http://schemas.microsoft.com/office/drawing/2014/main" id="{6E966E01-FD7B-F249-BEAD-24227509B7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8663" y="3359478"/>
            <a:ext cx="553626" cy="553626"/>
          </a:xfrm>
          <a:prstGeom prst="rect">
            <a:avLst/>
          </a:prstGeom>
        </p:spPr>
      </p:pic>
      <p:pic>
        <p:nvPicPr>
          <p:cNvPr id="28" name="Graphic 27">
            <a:extLst>
              <a:ext uri="{FF2B5EF4-FFF2-40B4-BE49-F238E27FC236}">
                <a16:creationId xmlns:a16="http://schemas.microsoft.com/office/drawing/2014/main" id="{93987E6C-A4B2-5B40-8A6E-C577DD130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2426" y="423261"/>
            <a:ext cx="932687" cy="932687"/>
          </a:xfrm>
          <a:prstGeom prst="rect">
            <a:avLst/>
          </a:prstGeom>
        </p:spPr>
      </p:pic>
      <p:pic>
        <p:nvPicPr>
          <p:cNvPr id="31" name="Graphic 30">
            <a:extLst>
              <a:ext uri="{FF2B5EF4-FFF2-40B4-BE49-F238E27FC236}">
                <a16:creationId xmlns:a16="http://schemas.microsoft.com/office/drawing/2014/main" id="{D1450C08-80EB-0D45-BBD5-CE0A75A9B2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102" y="2704490"/>
            <a:ext cx="543952" cy="543952"/>
          </a:xfrm>
          <a:prstGeom prst="rect">
            <a:avLst/>
          </a:prstGeom>
        </p:spPr>
      </p:pic>
      <p:pic>
        <p:nvPicPr>
          <p:cNvPr id="38" name="Graphic 37">
            <a:extLst>
              <a:ext uri="{FF2B5EF4-FFF2-40B4-BE49-F238E27FC236}">
                <a16:creationId xmlns:a16="http://schemas.microsoft.com/office/drawing/2014/main" id="{6C86742B-14EF-3A42-BAAB-025B01A7F2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38706" y="4027707"/>
            <a:ext cx="553580" cy="553580"/>
          </a:xfrm>
          <a:prstGeom prst="rect">
            <a:avLst/>
          </a:prstGeom>
        </p:spPr>
      </p:pic>
      <p:pic>
        <p:nvPicPr>
          <p:cNvPr id="39" name="Graphic 38">
            <a:extLst>
              <a:ext uri="{FF2B5EF4-FFF2-40B4-BE49-F238E27FC236}">
                <a16:creationId xmlns:a16="http://schemas.microsoft.com/office/drawing/2014/main" id="{376066E1-C2B6-1049-AB7C-E66148E957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8706" y="4704753"/>
            <a:ext cx="553580" cy="553580"/>
          </a:xfrm>
          <a:prstGeom prst="rect">
            <a:avLst/>
          </a:prstGeom>
        </p:spPr>
      </p:pic>
      <p:pic>
        <p:nvPicPr>
          <p:cNvPr id="42" name="Graphic 41">
            <a:extLst>
              <a:ext uri="{FF2B5EF4-FFF2-40B4-BE49-F238E27FC236}">
                <a16:creationId xmlns:a16="http://schemas.microsoft.com/office/drawing/2014/main" id="{7E47F6CE-3684-424B-BA06-3994B20ED3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35014" y="5379621"/>
            <a:ext cx="560917" cy="560917"/>
          </a:xfrm>
          <a:prstGeom prst="rect">
            <a:avLst/>
          </a:prstGeom>
        </p:spPr>
      </p:pic>
      <p:pic>
        <p:nvPicPr>
          <p:cNvPr id="47" name="Graphic 46">
            <a:extLst>
              <a:ext uri="{FF2B5EF4-FFF2-40B4-BE49-F238E27FC236}">
                <a16:creationId xmlns:a16="http://schemas.microsoft.com/office/drawing/2014/main" id="{2E30B288-B310-6641-AAD2-909A42E2E2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5429" y="5386912"/>
            <a:ext cx="553625" cy="553625"/>
          </a:xfrm>
          <a:prstGeom prst="rect">
            <a:avLst/>
          </a:prstGeom>
        </p:spPr>
      </p:pic>
      <p:pic>
        <p:nvPicPr>
          <p:cNvPr id="55" name="Graphic 54">
            <a:extLst>
              <a:ext uri="{FF2B5EF4-FFF2-40B4-BE49-F238E27FC236}">
                <a16:creationId xmlns:a16="http://schemas.microsoft.com/office/drawing/2014/main" id="{853A0910-290B-EA4C-8053-2E99182993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3696" y="4035949"/>
            <a:ext cx="553579" cy="553579"/>
          </a:xfrm>
          <a:prstGeom prst="rect">
            <a:avLst/>
          </a:prstGeom>
        </p:spPr>
      </p:pic>
      <p:pic>
        <p:nvPicPr>
          <p:cNvPr id="34" name="Graphic 33">
            <a:extLst>
              <a:ext uri="{FF2B5EF4-FFF2-40B4-BE49-F238E27FC236}">
                <a16:creationId xmlns:a16="http://schemas.microsoft.com/office/drawing/2014/main" id="{1C14032E-5250-6E48-9A0C-05785383C14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6761" y="4697699"/>
            <a:ext cx="560634" cy="560634"/>
          </a:xfrm>
          <a:prstGeom prst="rect">
            <a:avLst/>
          </a:prstGeom>
        </p:spPr>
      </p:pic>
      <p:pic>
        <p:nvPicPr>
          <p:cNvPr id="61" name="Graphic 60">
            <a:extLst>
              <a:ext uri="{FF2B5EF4-FFF2-40B4-BE49-F238E27FC236}">
                <a16:creationId xmlns:a16="http://schemas.microsoft.com/office/drawing/2014/main" id="{24B605BE-1465-054B-AFB4-8BFAA7C0CB7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7607" y="3356613"/>
            <a:ext cx="559668" cy="559668"/>
          </a:xfrm>
          <a:prstGeom prst="rect">
            <a:avLst/>
          </a:prstGeom>
        </p:spPr>
      </p:pic>
      <p:pic>
        <p:nvPicPr>
          <p:cNvPr id="29" name="Graphic 28">
            <a:extLst>
              <a:ext uri="{FF2B5EF4-FFF2-40B4-BE49-F238E27FC236}">
                <a16:creationId xmlns:a16="http://schemas.microsoft.com/office/drawing/2014/main" id="{D2269D69-31B9-044C-948A-C0E63F41FFC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835014" y="2695274"/>
            <a:ext cx="553580" cy="553580"/>
          </a:xfrm>
          <a:prstGeom prst="rect">
            <a:avLst/>
          </a:prstGeom>
        </p:spPr>
      </p:pic>
    </p:spTree>
    <p:extLst>
      <p:ext uri="{BB962C8B-B14F-4D97-AF65-F5344CB8AC3E}">
        <p14:creationId xmlns:p14="http://schemas.microsoft.com/office/powerpoint/2010/main" val="195237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8D81529B-F113-B64F-944D-44753B33A541}"/>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id="{157E7621-D2AB-1342-A8F7-8839E6521B0A}"/>
              </a:ext>
            </a:extLst>
          </p:cNvPr>
          <p:cNvPicPr>
            <a:picLocks noChangeAspect="1"/>
          </p:cNvPicPr>
          <p:nvPr/>
        </p:nvPicPr>
        <p:blipFill>
          <a:blip r:embed="rId3"/>
          <a:stretch>
            <a:fillRect/>
          </a:stretch>
        </p:blipFill>
        <p:spPr>
          <a:xfrm>
            <a:off x="0" y="0"/>
            <a:ext cx="9206144" cy="6858000"/>
          </a:xfrm>
          <a:prstGeom prst="rect">
            <a:avLst/>
          </a:prstGeom>
        </p:spPr>
      </p:pic>
      <p:sp>
        <p:nvSpPr>
          <p:cNvPr id="4" name="Title 3">
            <a:extLst>
              <a:ext uri="{FF2B5EF4-FFF2-40B4-BE49-F238E27FC236}">
                <a16:creationId xmlns:a16="http://schemas.microsoft.com/office/drawing/2014/main" id="{0965826E-F4CC-014E-B645-D14AA3C7B7ED}"/>
              </a:ext>
            </a:extLst>
          </p:cNvPr>
          <p:cNvSpPr>
            <a:spLocks noGrp="1"/>
          </p:cNvSpPr>
          <p:nvPr>
            <p:ph type="ctrTitle"/>
          </p:nvPr>
        </p:nvSpPr>
        <p:spPr>
          <a:xfrm>
            <a:off x="457201" y="3760150"/>
            <a:ext cx="4327864" cy="1437213"/>
          </a:xfrm>
        </p:spPr>
        <p:txBody>
          <a:bodyPr/>
          <a:lstStyle/>
          <a:p>
            <a:r>
              <a:rPr lang="en-US" dirty="0">
                <a:solidFill>
                  <a:schemeClr val="bg1"/>
                </a:solidFill>
              </a:rPr>
              <a:t>Get to Know </a:t>
            </a:r>
            <a:br>
              <a:rPr lang="en-US" dirty="0">
                <a:solidFill>
                  <a:schemeClr val="bg1"/>
                </a:solidFill>
              </a:rPr>
            </a:br>
            <a:r>
              <a:rPr lang="en-US" dirty="0">
                <a:solidFill>
                  <a:schemeClr val="bg1"/>
                </a:solidFill>
              </a:rPr>
              <a:t>Medicare</a:t>
            </a:r>
          </a:p>
        </p:txBody>
      </p:sp>
      <p:sp>
        <p:nvSpPr>
          <p:cNvPr id="5" name="Subtitle 4">
            <a:extLst>
              <a:ext uri="{FF2B5EF4-FFF2-40B4-BE49-F238E27FC236}">
                <a16:creationId xmlns:a16="http://schemas.microsoft.com/office/drawing/2014/main" id="{58530760-6607-F242-85E6-506AC33CB717}"/>
              </a:ext>
            </a:extLst>
          </p:cNvPr>
          <p:cNvSpPr>
            <a:spLocks noGrp="1"/>
          </p:cNvSpPr>
          <p:nvPr>
            <p:ph type="subTitle" idx="1"/>
          </p:nvPr>
        </p:nvSpPr>
        <p:spPr>
          <a:xfrm>
            <a:off x="457199" y="5296974"/>
            <a:ext cx="4405357" cy="943488"/>
          </a:xfrm>
        </p:spPr>
        <p:txBody>
          <a:bodyPr/>
          <a:lstStyle/>
          <a:p>
            <a:pPr>
              <a:lnSpc>
                <a:spcPct val="100000"/>
              </a:lnSpc>
            </a:pPr>
            <a:r>
              <a:rPr lang="en-US" dirty="0">
                <a:solidFill>
                  <a:schemeClr val="bg1"/>
                </a:solidFill>
              </a:rPr>
              <a:t>Costs, Coverage &amp; Choices </a:t>
            </a:r>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20</a:t>
            </a:fld>
            <a:endParaRPr lang="en-US" dirty="0">
              <a:solidFill>
                <a:schemeClr val="tx1"/>
              </a:solidFill>
            </a:endParaRPr>
          </a:p>
        </p:txBody>
      </p:sp>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3" y="347473"/>
            <a:ext cx="5134358"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B: Medical Insurance</a:t>
            </a:r>
          </a:p>
        </p:txBody>
      </p:sp>
      <p:sp>
        <p:nvSpPr>
          <p:cNvPr id="21" name="Content Placeholder 7">
            <a:extLst>
              <a:ext uri="{FF2B5EF4-FFF2-40B4-BE49-F238E27FC236}">
                <a16:creationId xmlns:a16="http://schemas.microsoft.com/office/drawing/2014/main" id="{1CA2D605-ADC1-0043-8E23-60CFDE0AFC59}"/>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Fast facts</a:t>
            </a:r>
          </a:p>
          <a:p>
            <a:pPr>
              <a:spcBef>
                <a:spcPts val="600"/>
              </a:spcBef>
            </a:pPr>
            <a:endParaRPr lang="en-US" dirty="0"/>
          </a:p>
        </p:txBody>
      </p:sp>
      <p:sp>
        <p:nvSpPr>
          <p:cNvPr id="36" name="Content Placeholder 7">
            <a:extLst>
              <a:ext uri="{FF2B5EF4-FFF2-40B4-BE49-F238E27FC236}">
                <a16:creationId xmlns:a16="http://schemas.microsoft.com/office/drawing/2014/main" id="{E58A1718-7E3D-834D-9F0C-8677F12D2DF3}"/>
              </a:ext>
            </a:extLst>
          </p:cNvPr>
          <p:cNvSpPr txBox="1">
            <a:spLocks/>
          </p:cNvSpPr>
          <p:nvPr/>
        </p:nvSpPr>
        <p:spPr>
          <a:xfrm>
            <a:off x="1102991" y="2698316"/>
            <a:ext cx="7605428"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Monthly premium, adjusted for income</a:t>
            </a:r>
          </a:p>
        </p:txBody>
      </p:sp>
      <p:sp>
        <p:nvSpPr>
          <p:cNvPr id="37" name="Content Placeholder 7">
            <a:extLst>
              <a:ext uri="{FF2B5EF4-FFF2-40B4-BE49-F238E27FC236}">
                <a16:creationId xmlns:a16="http://schemas.microsoft.com/office/drawing/2014/main" id="{B3E4FFD4-EBF7-A64A-A06E-8CE0DCBE71C3}"/>
              </a:ext>
            </a:extLst>
          </p:cNvPr>
          <p:cNvSpPr txBox="1">
            <a:spLocks/>
          </p:cNvSpPr>
          <p:nvPr/>
        </p:nvSpPr>
        <p:spPr>
          <a:xfrm>
            <a:off x="1102992" y="3366470"/>
            <a:ext cx="6470860"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Can’t be denied coverage</a:t>
            </a:r>
          </a:p>
        </p:txBody>
      </p:sp>
      <p:sp>
        <p:nvSpPr>
          <p:cNvPr id="8" name="Rectangle 7">
            <a:extLst>
              <a:ext uri="{FF2B5EF4-FFF2-40B4-BE49-F238E27FC236}">
                <a16:creationId xmlns:a16="http://schemas.microsoft.com/office/drawing/2014/main" id="{B59DD357-4F6C-D945-8496-F4D4DABAB47B}"/>
              </a:ext>
            </a:extLst>
          </p:cNvPr>
          <p:cNvSpPr/>
          <p:nvPr/>
        </p:nvSpPr>
        <p:spPr>
          <a:xfrm>
            <a:off x="1102992" y="4162697"/>
            <a:ext cx="6470860" cy="300082"/>
          </a:xfrm>
          <a:prstGeom prst="rect">
            <a:avLst/>
          </a:prstGeom>
        </p:spPr>
        <p:txBody>
          <a:bodyPr wrap="square">
            <a:spAutoFit/>
          </a:bodyPr>
          <a:lstStyle/>
          <a:p>
            <a:pPr>
              <a:spcBef>
                <a:spcPts val="600"/>
              </a:spcBef>
            </a:pPr>
            <a:r>
              <a:rPr lang="en-US" dirty="0"/>
              <a:t>Coverage is nationwide, including any provider who accepts Medicare</a:t>
            </a:r>
          </a:p>
        </p:txBody>
      </p:sp>
      <p:sp>
        <p:nvSpPr>
          <p:cNvPr id="9" name="Rectangle 8">
            <a:extLst>
              <a:ext uri="{FF2B5EF4-FFF2-40B4-BE49-F238E27FC236}">
                <a16:creationId xmlns:a16="http://schemas.microsoft.com/office/drawing/2014/main" id="{F740BB30-31A6-5D48-9054-73993A560334}"/>
              </a:ext>
            </a:extLst>
          </p:cNvPr>
          <p:cNvSpPr/>
          <p:nvPr/>
        </p:nvSpPr>
        <p:spPr>
          <a:xfrm>
            <a:off x="1102991" y="4836684"/>
            <a:ext cx="6882769" cy="300082"/>
          </a:xfrm>
          <a:prstGeom prst="rect">
            <a:avLst/>
          </a:prstGeom>
        </p:spPr>
        <p:txBody>
          <a:bodyPr wrap="square">
            <a:spAutoFit/>
          </a:bodyPr>
          <a:lstStyle/>
          <a:p>
            <a:r>
              <a:rPr lang="en-US" dirty="0"/>
              <a:t>Premium penalty for late enrollment, unless you qualify for a Special Enrollment Period</a:t>
            </a:r>
          </a:p>
        </p:txBody>
      </p:sp>
      <p:pic>
        <p:nvPicPr>
          <p:cNvPr id="28" name="Graphic 27">
            <a:extLst>
              <a:ext uri="{FF2B5EF4-FFF2-40B4-BE49-F238E27FC236}">
                <a16:creationId xmlns:a16="http://schemas.microsoft.com/office/drawing/2014/main" id="{93987E6C-A4B2-5B40-8A6E-C577DD130F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426" y="423261"/>
            <a:ext cx="932687" cy="932687"/>
          </a:xfrm>
          <a:prstGeom prst="rect">
            <a:avLst/>
          </a:prstGeom>
        </p:spPr>
      </p:pic>
      <p:pic>
        <p:nvPicPr>
          <p:cNvPr id="35" name="Graphic 34">
            <a:extLst>
              <a:ext uri="{FF2B5EF4-FFF2-40B4-BE49-F238E27FC236}">
                <a16:creationId xmlns:a16="http://schemas.microsoft.com/office/drawing/2014/main" id="{F781C654-122F-EA44-8C21-613F00581A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2699652"/>
            <a:ext cx="553627" cy="553627"/>
          </a:xfrm>
          <a:prstGeom prst="rect">
            <a:avLst/>
          </a:prstGeom>
        </p:spPr>
      </p:pic>
      <p:pic>
        <p:nvPicPr>
          <p:cNvPr id="40" name="Graphic 39">
            <a:extLst>
              <a:ext uri="{FF2B5EF4-FFF2-40B4-BE49-F238E27FC236}">
                <a16:creationId xmlns:a16="http://schemas.microsoft.com/office/drawing/2014/main" id="{8EFF5EE2-FFEC-2C42-8F71-47A77F2D3D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3369208"/>
            <a:ext cx="553627" cy="553627"/>
          </a:xfrm>
          <a:prstGeom prst="rect">
            <a:avLst/>
          </a:prstGeom>
        </p:spPr>
      </p:pic>
      <p:pic>
        <p:nvPicPr>
          <p:cNvPr id="41" name="Graphic 40">
            <a:extLst>
              <a:ext uri="{FF2B5EF4-FFF2-40B4-BE49-F238E27FC236}">
                <a16:creationId xmlns:a16="http://schemas.microsoft.com/office/drawing/2014/main" id="{2876B23F-4AFB-5C45-B612-71B746BD81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4031112"/>
            <a:ext cx="553627" cy="553627"/>
          </a:xfrm>
          <a:prstGeom prst="rect">
            <a:avLst/>
          </a:prstGeom>
        </p:spPr>
      </p:pic>
      <p:pic>
        <p:nvPicPr>
          <p:cNvPr id="43" name="Graphic 42">
            <a:extLst>
              <a:ext uri="{FF2B5EF4-FFF2-40B4-BE49-F238E27FC236}">
                <a16:creationId xmlns:a16="http://schemas.microsoft.com/office/drawing/2014/main" id="{6A8FABF7-4E7D-8147-8BCA-5406E7A940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4696055"/>
            <a:ext cx="553627" cy="553627"/>
          </a:xfrm>
          <a:prstGeom prst="rect">
            <a:avLst/>
          </a:prstGeom>
        </p:spPr>
      </p:pic>
    </p:spTree>
    <p:extLst>
      <p:ext uri="{BB962C8B-B14F-4D97-AF65-F5344CB8AC3E}">
        <p14:creationId xmlns:p14="http://schemas.microsoft.com/office/powerpoint/2010/main" val="105277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21</a:t>
            </a:fld>
            <a:endParaRPr lang="en-US" dirty="0">
              <a:solidFill>
                <a:schemeClr val="tx1"/>
              </a:solidFill>
            </a:endParaRPr>
          </a:p>
        </p:txBody>
      </p:sp>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2" y="347473"/>
            <a:ext cx="7029371"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Medicare doesn’t cover everything</a:t>
            </a:r>
          </a:p>
        </p:txBody>
      </p:sp>
      <p:sp>
        <p:nvSpPr>
          <p:cNvPr id="21" name="Content Placeholder 7">
            <a:extLst>
              <a:ext uri="{FF2B5EF4-FFF2-40B4-BE49-F238E27FC236}">
                <a16:creationId xmlns:a16="http://schemas.microsoft.com/office/drawing/2014/main" id="{1CA2D605-ADC1-0043-8E23-60CFDE0AFC59}"/>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Original Medicare (Parts A &amp; B) does not cover:</a:t>
            </a:r>
            <a:endParaRPr lang="en-US" sz="1600" dirty="0"/>
          </a:p>
        </p:txBody>
      </p:sp>
      <p:pic>
        <p:nvPicPr>
          <p:cNvPr id="17" name="Graphic 16">
            <a:extLst>
              <a:ext uri="{FF2B5EF4-FFF2-40B4-BE49-F238E27FC236}">
                <a16:creationId xmlns:a16="http://schemas.microsoft.com/office/drawing/2014/main" id="{87900F98-ED3E-C34E-AA5A-0C128F12D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426" y="423260"/>
            <a:ext cx="932687" cy="932687"/>
          </a:xfrm>
          <a:prstGeom prst="rect">
            <a:avLst/>
          </a:prstGeom>
        </p:spPr>
      </p:pic>
      <p:sp>
        <p:nvSpPr>
          <p:cNvPr id="18" name="Content Placeholder 7">
            <a:extLst>
              <a:ext uri="{FF2B5EF4-FFF2-40B4-BE49-F238E27FC236}">
                <a16:creationId xmlns:a16="http://schemas.microsoft.com/office/drawing/2014/main" id="{048200BC-13E6-284A-B315-769CD5E4B74B}"/>
              </a:ext>
            </a:extLst>
          </p:cNvPr>
          <p:cNvSpPr txBox="1">
            <a:spLocks/>
          </p:cNvSpPr>
          <p:nvPr/>
        </p:nvSpPr>
        <p:spPr>
          <a:xfrm>
            <a:off x="1102991" y="2698316"/>
            <a:ext cx="3538581"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2400"/>
              </a:spcBef>
              <a:buNone/>
            </a:pPr>
            <a:r>
              <a:rPr lang="en-US" dirty="0"/>
              <a:t>All of the cost of your care — you have out-of-pocket costs, with no limit</a:t>
            </a:r>
          </a:p>
        </p:txBody>
      </p:sp>
      <p:sp>
        <p:nvSpPr>
          <p:cNvPr id="19" name="Content Placeholder 7">
            <a:extLst>
              <a:ext uri="{FF2B5EF4-FFF2-40B4-BE49-F238E27FC236}">
                <a16:creationId xmlns:a16="http://schemas.microsoft.com/office/drawing/2014/main" id="{474C14DC-44A1-6E4A-800B-08F81E3D3613}"/>
              </a:ext>
            </a:extLst>
          </p:cNvPr>
          <p:cNvSpPr txBox="1">
            <a:spLocks/>
          </p:cNvSpPr>
          <p:nvPr/>
        </p:nvSpPr>
        <p:spPr>
          <a:xfrm>
            <a:off x="1102992" y="3366470"/>
            <a:ext cx="3010700"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3000"/>
              </a:spcBef>
              <a:buNone/>
            </a:pPr>
            <a:r>
              <a:rPr lang="en-US" dirty="0"/>
              <a:t>Prescription drugs</a:t>
            </a:r>
          </a:p>
        </p:txBody>
      </p:sp>
      <p:sp>
        <p:nvSpPr>
          <p:cNvPr id="20" name="Rectangle 19">
            <a:extLst>
              <a:ext uri="{FF2B5EF4-FFF2-40B4-BE49-F238E27FC236}">
                <a16:creationId xmlns:a16="http://schemas.microsoft.com/office/drawing/2014/main" id="{9756AAB5-5937-A64D-9A37-B1032F54AEF7}"/>
              </a:ext>
            </a:extLst>
          </p:cNvPr>
          <p:cNvSpPr/>
          <p:nvPr/>
        </p:nvSpPr>
        <p:spPr>
          <a:xfrm>
            <a:off x="1102991" y="4159305"/>
            <a:ext cx="3202303" cy="307777"/>
          </a:xfrm>
          <a:prstGeom prst="rect">
            <a:avLst/>
          </a:prstGeom>
        </p:spPr>
        <p:txBody>
          <a:bodyPr wrap="square">
            <a:spAutoFit/>
          </a:bodyPr>
          <a:lstStyle/>
          <a:p>
            <a:pPr>
              <a:spcBef>
                <a:spcPts val="3600"/>
              </a:spcBef>
            </a:pPr>
            <a:r>
              <a:rPr lang="en-US" sz="1400" dirty="0"/>
              <a:t>Routine dental, vision or hearing care</a:t>
            </a:r>
          </a:p>
        </p:txBody>
      </p:sp>
      <p:sp>
        <p:nvSpPr>
          <p:cNvPr id="22" name="Rectangle 21">
            <a:extLst>
              <a:ext uri="{FF2B5EF4-FFF2-40B4-BE49-F238E27FC236}">
                <a16:creationId xmlns:a16="http://schemas.microsoft.com/office/drawing/2014/main" id="{2F8E1E8B-33F1-3E40-8455-683EB623F59B}"/>
              </a:ext>
            </a:extLst>
          </p:cNvPr>
          <p:cNvSpPr/>
          <p:nvPr/>
        </p:nvSpPr>
        <p:spPr>
          <a:xfrm>
            <a:off x="1102991" y="4827459"/>
            <a:ext cx="3202349" cy="307777"/>
          </a:xfrm>
          <a:prstGeom prst="rect">
            <a:avLst/>
          </a:prstGeom>
        </p:spPr>
        <p:txBody>
          <a:bodyPr wrap="square">
            <a:spAutoFit/>
          </a:bodyPr>
          <a:lstStyle/>
          <a:p>
            <a:pPr>
              <a:spcBef>
                <a:spcPts val="600"/>
              </a:spcBef>
            </a:pPr>
            <a:r>
              <a:rPr lang="en-US" sz="1400" dirty="0"/>
              <a:t>Eyeglasses, contacts or hearing aids</a:t>
            </a:r>
          </a:p>
        </p:txBody>
      </p:sp>
      <p:sp>
        <p:nvSpPr>
          <p:cNvPr id="23" name="Content Placeholder 7">
            <a:extLst>
              <a:ext uri="{FF2B5EF4-FFF2-40B4-BE49-F238E27FC236}">
                <a16:creationId xmlns:a16="http://schemas.microsoft.com/office/drawing/2014/main" id="{6034C780-D0A0-EF47-9D49-4BA2CD93C830}"/>
              </a:ext>
            </a:extLst>
          </p:cNvPr>
          <p:cNvSpPr txBox="1">
            <a:spLocks/>
          </p:cNvSpPr>
          <p:nvPr/>
        </p:nvSpPr>
        <p:spPr>
          <a:xfrm>
            <a:off x="5471119" y="2698316"/>
            <a:ext cx="3313673" cy="52158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Long-term or custodial care </a:t>
            </a:r>
            <a:br>
              <a:rPr lang="en-US" dirty="0"/>
            </a:br>
            <a:r>
              <a:rPr lang="en-US" dirty="0"/>
              <a:t>(help bathing, eating, dressing)</a:t>
            </a:r>
          </a:p>
        </p:txBody>
      </p:sp>
      <p:sp>
        <p:nvSpPr>
          <p:cNvPr id="24" name="Content Placeholder 7">
            <a:extLst>
              <a:ext uri="{FF2B5EF4-FFF2-40B4-BE49-F238E27FC236}">
                <a16:creationId xmlns:a16="http://schemas.microsoft.com/office/drawing/2014/main" id="{83038CAA-FA56-E34E-AEF3-9695FDF809D4}"/>
              </a:ext>
            </a:extLst>
          </p:cNvPr>
          <p:cNvSpPr txBox="1">
            <a:spLocks/>
          </p:cNvSpPr>
          <p:nvPr/>
        </p:nvSpPr>
        <p:spPr>
          <a:xfrm>
            <a:off x="5471119" y="3498522"/>
            <a:ext cx="3533543"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2400"/>
              </a:spcBef>
              <a:buNone/>
            </a:pPr>
            <a:r>
              <a:rPr lang="en-US" dirty="0"/>
              <a:t>Excess charges for services by doctors who don’t accept Medicare assignment</a:t>
            </a:r>
          </a:p>
        </p:txBody>
      </p:sp>
      <p:sp>
        <p:nvSpPr>
          <p:cNvPr id="25" name="Rectangle 24">
            <a:extLst>
              <a:ext uri="{FF2B5EF4-FFF2-40B4-BE49-F238E27FC236}">
                <a16:creationId xmlns:a16="http://schemas.microsoft.com/office/drawing/2014/main" id="{E0F322AC-4DC6-794C-8795-E915DC82EC11}"/>
              </a:ext>
            </a:extLst>
          </p:cNvPr>
          <p:cNvSpPr/>
          <p:nvPr/>
        </p:nvSpPr>
        <p:spPr>
          <a:xfrm>
            <a:off x="5471120" y="4065181"/>
            <a:ext cx="3198914" cy="523220"/>
          </a:xfrm>
          <a:prstGeom prst="rect">
            <a:avLst/>
          </a:prstGeom>
        </p:spPr>
        <p:txBody>
          <a:bodyPr wrap="square">
            <a:spAutoFit/>
          </a:bodyPr>
          <a:lstStyle/>
          <a:p>
            <a:pPr>
              <a:spcBef>
                <a:spcPts val="600"/>
              </a:spcBef>
            </a:pPr>
            <a:r>
              <a:rPr lang="en-US" sz="1400" dirty="0"/>
              <a:t>Care received outside the U.S., except for certain circumstances</a:t>
            </a:r>
          </a:p>
        </p:txBody>
      </p:sp>
      <p:pic>
        <p:nvPicPr>
          <p:cNvPr id="45" name="Graphic 44">
            <a:extLst>
              <a:ext uri="{FF2B5EF4-FFF2-40B4-BE49-F238E27FC236}">
                <a16:creationId xmlns:a16="http://schemas.microsoft.com/office/drawing/2014/main" id="{410E2491-E6CF-D846-BB15-3799B205EE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186" y="3355245"/>
            <a:ext cx="557784" cy="557784"/>
          </a:xfrm>
          <a:prstGeom prst="rect">
            <a:avLst/>
          </a:prstGeom>
        </p:spPr>
      </p:pic>
      <p:pic>
        <p:nvPicPr>
          <p:cNvPr id="46" name="Graphic 45">
            <a:extLst>
              <a:ext uri="{FF2B5EF4-FFF2-40B4-BE49-F238E27FC236}">
                <a16:creationId xmlns:a16="http://schemas.microsoft.com/office/drawing/2014/main" id="{F765C5A7-AB92-A543-A0CE-3F4A475FFA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186" y="4031744"/>
            <a:ext cx="557784" cy="557784"/>
          </a:xfrm>
          <a:prstGeom prst="rect">
            <a:avLst/>
          </a:prstGeom>
        </p:spPr>
      </p:pic>
      <p:pic>
        <p:nvPicPr>
          <p:cNvPr id="47" name="Graphic 46">
            <a:extLst>
              <a:ext uri="{FF2B5EF4-FFF2-40B4-BE49-F238E27FC236}">
                <a16:creationId xmlns:a16="http://schemas.microsoft.com/office/drawing/2014/main" id="{2012677C-5522-F044-90A8-BE349E4FE4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186" y="4715987"/>
            <a:ext cx="557784" cy="557784"/>
          </a:xfrm>
          <a:prstGeom prst="rect">
            <a:avLst/>
          </a:prstGeom>
        </p:spPr>
      </p:pic>
      <p:pic>
        <p:nvPicPr>
          <p:cNvPr id="57" name="Graphic 56">
            <a:extLst>
              <a:ext uri="{FF2B5EF4-FFF2-40B4-BE49-F238E27FC236}">
                <a16:creationId xmlns:a16="http://schemas.microsoft.com/office/drawing/2014/main" id="{AF34282B-D7DF-B94D-9201-518BB8FCD8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8661" y="3355244"/>
            <a:ext cx="553625" cy="553625"/>
          </a:xfrm>
          <a:prstGeom prst="rect">
            <a:avLst/>
          </a:prstGeom>
        </p:spPr>
      </p:pic>
      <p:pic>
        <p:nvPicPr>
          <p:cNvPr id="28" name="Graphic 27">
            <a:extLst>
              <a:ext uri="{FF2B5EF4-FFF2-40B4-BE49-F238E27FC236}">
                <a16:creationId xmlns:a16="http://schemas.microsoft.com/office/drawing/2014/main" id="{39F6B313-4FEB-DC49-ABE0-DE3E9525E0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2426" y="2691248"/>
            <a:ext cx="553625" cy="553625"/>
          </a:xfrm>
          <a:prstGeom prst="rect">
            <a:avLst/>
          </a:prstGeom>
        </p:spPr>
      </p:pic>
      <p:pic>
        <p:nvPicPr>
          <p:cNvPr id="29" name="Graphic 28">
            <a:extLst>
              <a:ext uri="{FF2B5EF4-FFF2-40B4-BE49-F238E27FC236}">
                <a16:creationId xmlns:a16="http://schemas.microsoft.com/office/drawing/2014/main" id="{56FD90FD-9328-B348-9347-7B5B876FDD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38661" y="4065181"/>
            <a:ext cx="553625" cy="553625"/>
          </a:xfrm>
          <a:prstGeom prst="rect">
            <a:avLst/>
          </a:prstGeom>
        </p:spPr>
      </p:pic>
      <p:pic>
        <p:nvPicPr>
          <p:cNvPr id="30" name="Graphic 29">
            <a:extLst>
              <a:ext uri="{FF2B5EF4-FFF2-40B4-BE49-F238E27FC236}">
                <a16:creationId xmlns:a16="http://schemas.microsoft.com/office/drawing/2014/main" id="{7B8C3C73-883C-2C49-879E-46746FEE6F1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38660" y="2688482"/>
            <a:ext cx="553625" cy="553625"/>
          </a:xfrm>
          <a:prstGeom prst="rect">
            <a:avLst/>
          </a:prstGeom>
        </p:spPr>
      </p:pic>
    </p:spTree>
    <p:extLst>
      <p:ext uri="{BB962C8B-B14F-4D97-AF65-F5344CB8AC3E}">
        <p14:creationId xmlns:p14="http://schemas.microsoft.com/office/powerpoint/2010/main" val="240484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6829765" cy="1796889"/>
          </a:xfrm>
        </p:spPr>
        <p:txBody>
          <a:bodyPr/>
          <a:lstStyle/>
          <a:p>
            <a:r>
              <a:rPr lang="en-US" dirty="0">
                <a:solidFill>
                  <a:schemeClr val="accent1"/>
                </a:solidFill>
              </a:rPr>
              <a:t>Where can I get </a:t>
            </a:r>
            <a:br>
              <a:rPr lang="en-US" dirty="0">
                <a:solidFill>
                  <a:schemeClr val="accent1"/>
                </a:solidFill>
              </a:rPr>
            </a:br>
            <a:r>
              <a:rPr lang="en-US" dirty="0">
                <a:solidFill>
                  <a:schemeClr val="accent1"/>
                </a:solidFill>
              </a:rPr>
              <a:t>more coverage?</a:t>
            </a:r>
          </a:p>
        </p:txBody>
      </p:sp>
    </p:spTree>
    <p:extLst>
      <p:ext uri="{BB962C8B-B14F-4D97-AF65-F5344CB8AC3E}">
        <p14:creationId xmlns:p14="http://schemas.microsoft.com/office/powerpoint/2010/main" val="150382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1014188"/>
          </a:xfrm>
        </p:spPr>
        <p:txBody>
          <a:bodyPr/>
          <a:lstStyle/>
          <a:p>
            <a:r>
              <a:rPr lang="en-US" dirty="0"/>
              <a:t>Options for more coverage</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23</a:t>
            </a:fld>
            <a:endParaRPr lang="en-US" dirty="0">
              <a:solidFill>
                <a:schemeClr val="tx1"/>
              </a:solidFill>
            </a:endParaRPr>
          </a:p>
        </p:txBody>
      </p:sp>
      <p:sp>
        <p:nvSpPr>
          <p:cNvPr id="25" name="Content Placeholder 7">
            <a:extLst>
              <a:ext uri="{FF2B5EF4-FFF2-40B4-BE49-F238E27FC236}">
                <a16:creationId xmlns:a16="http://schemas.microsoft.com/office/drawing/2014/main" id="{9F34D1B3-7334-774D-B332-41591A6D67E1}"/>
              </a:ext>
            </a:extLst>
          </p:cNvPr>
          <p:cNvSpPr txBox="1">
            <a:spLocks/>
          </p:cNvSpPr>
          <p:nvPr/>
        </p:nvSpPr>
        <p:spPr>
          <a:xfrm>
            <a:off x="454416" y="1308653"/>
            <a:ext cx="3938680" cy="1014188"/>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lnSpc>
                <a:spcPct val="100000"/>
              </a:lnSpc>
              <a:buNone/>
            </a:pPr>
            <a:r>
              <a:rPr lang="en-US" sz="2000" b="1" dirty="0">
                <a:latin typeface="Georgia" panose="02040502050405020303" pitchFamily="18" charset="0"/>
              </a:rPr>
              <a:t>Option 1</a:t>
            </a:r>
          </a:p>
          <a:p>
            <a:pPr marL="0" indent="0" algn="ctr">
              <a:lnSpc>
                <a:spcPct val="100000"/>
              </a:lnSpc>
              <a:buNone/>
            </a:pPr>
            <a:r>
              <a:rPr lang="en-US" sz="1200" dirty="0"/>
              <a:t>Add one or both of the </a:t>
            </a:r>
            <a:br>
              <a:rPr lang="en-US" sz="1200" dirty="0"/>
            </a:br>
            <a:r>
              <a:rPr lang="en-US" sz="1200" dirty="0"/>
              <a:t>following to Original Medicare:</a:t>
            </a:r>
          </a:p>
          <a:p>
            <a:pPr marL="0" indent="0" algn="ctr">
              <a:buNone/>
            </a:pPr>
            <a:endParaRPr lang="en-US" dirty="0"/>
          </a:p>
        </p:txBody>
      </p:sp>
      <p:sp>
        <p:nvSpPr>
          <p:cNvPr id="32" name="Content Placeholder 7">
            <a:extLst>
              <a:ext uri="{FF2B5EF4-FFF2-40B4-BE49-F238E27FC236}">
                <a16:creationId xmlns:a16="http://schemas.microsoft.com/office/drawing/2014/main" id="{C797B0A6-2885-4E41-8F40-C7E457889B26}"/>
              </a:ext>
            </a:extLst>
          </p:cNvPr>
          <p:cNvSpPr txBox="1">
            <a:spLocks/>
          </p:cNvSpPr>
          <p:nvPr/>
        </p:nvSpPr>
        <p:spPr>
          <a:xfrm>
            <a:off x="4749132" y="1308653"/>
            <a:ext cx="3938680" cy="1014188"/>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lnSpc>
                <a:spcPct val="100000"/>
              </a:lnSpc>
              <a:buNone/>
            </a:pPr>
            <a:r>
              <a:rPr lang="en-US" sz="2000" b="1" dirty="0">
                <a:latin typeface="Georgia" panose="02040502050405020303" pitchFamily="18" charset="0"/>
              </a:rPr>
              <a:t>Option 2</a:t>
            </a:r>
          </a:p>
          <a:p>
            <a:pPr marL="0" indent="0" algn="ctr">
              <a:lnSpc>
                <a:spcPct val="100000"/>
              </a:lnSpc>
              <a:buNone/>
            </a:pPr>
            <a:r>
              <a:rPr lang="en-US" sz="1200" dirty="0"/>
              <a:t>Choose a </a:t>
            </a:r>
            <a:br>
              <a:rPr lang="en-US" sz="1200" dirty="0"/>
            </a:br>
            <a:r>
              <a:rPr lang="en-US" sz="1200" dirty="0"/>
              <a:t>Medicare Advantage plan:</a:t>
            </a:r>
          </a:p>
          <a:p>
            <a:pPr marL="0" indent="0" algn="ctr">
              <a:buNone/>
            </a:pPr>
            <a:endParaRPr lang="en-US" dirty="0"/>
          </a:p>
        </p:txBody>
      </p:sp>
      <p:sp>
        <p:nvSpPr>
          <p:cNvPr id="36" name="Content Placeholder 7">
            <a:extLst>
              <a:ext uri="{FF2B5EF4-FFF2-40B4-BE49-F238E27FC236}">
                <a16:creationId xmlns:a16="http://schemas.microsoft.com/office/drawing/2014/main" id="{B5EE09A3-E985-2B4C-A9DE-53A9FB9FA3BA}"/>
              </a:ext>
            </a:extLst>
          </p:cNvPr>
          <p:cNvSpPr txBox="1">
            <a:spLocks/>
          </p:cNvSpPr>
          <p:nvPr/>
        </p:nvSpPr>
        <p:spPr>
          <a:xfrm>
            <a:off x="4251480" y="1361661"/>
            <a:ext cx="639269" cy="311332"/>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lnSpc>
                <a:spcPct val="100000"/>
              </a:lnSpc>
              <a:buNone/>
            </a:pPr>
            <a:r>
              <a:rPr lang="en-US" sz="1600" b="1" dirty="0"/>
              <a:t>OR</a:t>
            </a:r>
            <a:endParaRPr lang="en-US" dirty="0"/>
          </a:p>
        </p:txBody>
      </p:sp>
      <p:cxnSp>
        <p:nvCxnSpPr>
          <p:cNvPr id="5" name="Straight Connector 4">
            <a:extLst>
              <a:ext uri="{FF2B5EF4-FFF2-40B4-BE49-F238E27FC236}">
                <a16:creationId xmlns:a16="http://schemas.microsoft.com/office/drawing/2014/main" id="{D7D7C5EF-94EE-B943-9EDE-04087BA012A8}"/>
              </a:ext>
            </a:extLst>
          </p:cNvPr>
          <p:cNvCxnSpPr>
            <a:cxnSpLocks/>
          </p:cNvCxnSpPr>
          <p:nvPr/>
        </p:nvCxnSpPr>
        <p:spPr>
          <a:xfrm>
            <a:off x="4940444" y="1527266"/>
            <a:ext cx="9700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95144C0-687E-CD4E-A99D-752189E3C12D}"/>
              </a:ext>
            </a:extLst>
          </p:cNvPr>
          <p:cNvGrpSpPr/>
          <p:nvPr/>
        </p:nvGrpSpPr>
        <p:grpSpPr>
          <a:xfrm>
            <a:off x="454416" y="2330381"/>
            <a:ext cx="4025348" cy="1620040"/>
            <a:chOff x="454416" y="4147874"/>
            <a:chExt cx="4025348" cy="1620040"/>
          </a:xfrm>
        </p:grpSpPr>
        <p:sp>
          <p:nvSpPr>
            <p:cNvPr id="44" name="Rectangle 43">
              <a:extLst>
                <a:ext uri="{FF2B5EF4-FFF2-40B4-BE49-F238E27FC236}">
                  <a16:creationId xmlns:a16="http://schemas.microsoft.com/office/drawing/2014/main" id="{3CE1F6B7-1558-AC42-9F0C-710841718F08}"/>
                </a:ext>
              </a:extLst>
            </p:cNvPr>
            <p:cNvSpPr/>
            <p:nvPr/>
          </p:nvSpPr>
          <p:spPr>
            <a:xfrm>
              <a:off x="461206" y="4147874"/>
              <a:ext cx="4018558" cy="73087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1440"/>
              <a:r>
                <a:rPr lang="en-US" sz="1400" b="1" dirty="0">
                  <a:solidFill>
                    <a:schemeClr val="tx1"/>
                  </a:solidFill>
                </a:rPr>
                <a:t>Medicare Part D Plan</a:t>
              </a:r>
            </a:p>
            <a:p>
              <a:pPr marL="91440"/>
              <a:r>
                <a:rPr lang="en-US" sz="1100" dirty="0">
                  <a:solidFill>
                    <a:schemeClr val="tx1"/>
                  </a:solidFill>
                </a:rPr>
                <a:t>Offered by private insurance companies</a:t>
              </a:r>
            </a:p>
          </p:txBody>
        </p:sp>
        <p:sp>
          <p:nvSpPr>
            <p:cNvPr id="45" name="Rectangle 44">
              <a:extLst>
                <a:ext uri="{FF2B5EF4-FFF2-40B4-BE49-F238E27FC236}">
                  <a16:creationId xmlns:a16="http://schemas.microsoft.com/office/drawing/2014/main" id="{802BEB90-B4E3-734D-97E8-58A08BEA147A}"/>
                </a:ext>
              </a:extLst>
            </p:cNvPr>
            <p:cNvSpPr/>
            <p:nvPr/>
          </p:nvSpPr>
          <p:spPr>
            <a:xfrm>
              <a:off x="454416" y="4147874"/>
              <a:ext cx="4018558" cy="1620040"/>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1C32465-603A-4F4A-800B-E53E776A0E99}"/>
                </a:ext>
              </a:extLst>
            </p:cNvPr>
            <p:cNvSpPr txBox="1"/>
            <p:nvPr/>
          </p:nvSpPr>
          <p:spPr>
            <a:xfrm>
              <a:off x="1293362" y="5192524"/>
              <a:ext cx="3096950" cy="261610"/>
            </a:xfrm>
            <a:prstGeom prst="rect">
              <a:avLst/>
            </a:prstGeom>
            <a:noFill/>
          </p:spPr>
          <p:txBody>
            <a:bodyPr wrap="square" rtlCol="0">
              <a:spAutoFit/>
            </a:bodyPr>
            <a:lstStyle/>
            <a:p>
              <a:r>
                <a:rPr lang="en-US" sz="1100" dirty="0"/>
                <a:t>Helps pay for prescription drugs</a:t>
              </a:r>
            </a:p>
          </p:txBody>
        </p:sp>
        <p:pic>
          <p:nvPicPr>
            <p:cNvPr id="50" name="Picture 49" descr="A picture containing drawing&#10;&#10;Description automatically generated">
              <a:extLst>
                <a:ext uri="{FF2B5EF4-FFF2-40B4-BE49-F238E27FC236}">
                  <a16:creationId xmlns:a16="http://schemas.microsoft.com/office/drawing/2014/main" id="{74B63113-E5EE-3340-8C55-D46C8EC601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90" y="5021748"/>
              <a:ext cx="608293" cy="608293"/>
            </a:xfrm>
            <a:prstGeom prst="rect">
              <a:avLst/>
            </a:prstGeom>
          </p:spPr>
        </p:pic>
      </p:grpSp>
      <p:sp>
        <p:nvSpPr>
          <p:cNvPr id="53" name="Rectangle 52">
            <a:extLst>
              <a:ext uri="{FF2B5EF4-FFF2-40B4-BE49-F238E27FC236}">
                <a16:creationId xmlns:a16="http://schemas.microsoft.com/office/drawing/2014/main" id="{D1397380-2FFE-F242-AACE-45996C2A8076}"/>
              </a:ext>
            </a:extLst>
          </p:cNvPr>
          <p:cNvSpPr/>
          <p:nvPr/>
        </p:nvSpPr>
        <p:spPr>
          <a:xfrm>
            <a:off x="4695276" y="2329013"/>
            <a:ext cx="4018558" cy="730870"/>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1440"/>
            <a:r>
              <a:rPr lang="en-US" sz="1400" b="1" dirty="0">
                <a:solidFill>
                  <a:schemeClr val="bg1"/>
                </a:solidFill>
              </a:rPr>
              <a:t>Medicare Advantage (Part C) Plan</a:t>
            </a:r>
          </a:p>
          <a:p>
            <a:pPr marL="91440"/>
            <a:r>
              <a:rPr lang="en-US" sz="1100" dirty="0">
                <a:solidFill>
                  <a:schemeClr val="bg1"/>
                </a:solidFill>
              </a:rPr>
              <a:t>Offered by private insurance companies</a:t>
            </a:r>
          </a:p>
        </p:txBody>
      </p:sp>
      <p:sp>
        <p:nvSpPr>
          <p:cNvPr id="54" name="Rectangle 53">
            <a:extLst>
              <a:ext uri="{FF2B5EF4-FFF2-40B4-BE49-F238E27FC236}">
                <a16:creationId xmlns:a16="http://schemas.microsoft.com/office/drawing/2014/main" id="{934D7DC9-6180-B643-B88D-79DEBE49794C}"/>
              </a:ext>
            </a:extLst>
          </p:cNvPr>
          <p:cNvSpPr/>
          <p:nvPr/>
        </p:nvSpPr>
        <p:spPr>
          <a:xfrm>
            <a:off x="4688486" y="2329012"/>
            <a:ext cx="4018558" cy="343890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7EB1421-2E18-6446-AE91-55919E4A5A14}"/>
              </a:ext>
            </a:extLst>
          </p:cNvPr>
          <p:cNvSpPr txBox="1"/>
          <p:nvPr/>
        </p:nvSpPr>
        <p:spPr>
          <a:xfrm>
            <a:off x="5527432" y="3317199"/>
            <a:ext cx="3096950" cy="600164"/>
          </a:xfrm>
          <a:prstGeom prst="rect">
            <a:avLst/>
          </a:prstGeom>
          <a:noFill/>
        </p:spPr>
        <p:txBody>
          <a:bodyPr wrap="square" rtlCol="0" anchor="ctr">
            <a:spAutoFit/>
          </a:bodyPr>
          <a:lstStyle/>
          <a:p>
            <a:r>
              <a:rPr lang="en-US" sz="1100" b="1" dirty="0"/>
              <a:t>Part C</a:t>
            </a:r>
          </a:p>
          <a:p>
            <a:r>
              <a:rPr lang="en-US" sz="1100" dirty="0"/>
              <a:t>Combines Part A (hospital insurance) and </a:t>
            </a:r>
            <a:br>
              <a:rPr lang="en-US" sz="1100" dirty="0"/>
            </a:br>
            <a:r>
              <a:rPr lang="en-US" sz="1100" dirty="0"/>
              <a:t>Part B (medical insurance) in one plan</a:t>
            </a:r>
          </a:p>
        </p:txBody>
      </p:sp>
      <p:sp>
        <p:nvSpPr>
          <p:cNvPr id="60" name="TextBox 59">
            <a:extLst>
              <a:ext uri="{FF2B5EF4-FFF2-40B4-BE49-F238E27FC236}">
                <a16:creationId xmlns:a16="http://schemas.microsoft.com/office/drawing/2014/main" id="{069ACB01-BD81-F644-A0A0-6458150EA860}"/>
              </a:ext>
            </a:extLst>
          </p:cNvPr>
          <p:cNvSpPr txBox="1"/>
          <p:nvPr/>
        </p:nvSpPr>
        <p:spPr>
          <a:xfrm>
            <a:off x="5527432" y="4193756"/>
            <a:ext cx="3096950" cy="430887"/>
          </a:xfrm>
          <a:prstGeom prst="rect">
            <a:avLst/>
          </a:prstGeom>
          <a:noFill/>
        </p:spPr>
        <p:txBody>
          <a:bodyPr wrap="square" rtlCol="0">
            <a:spAutoFit/>
          </a:bodyPr>
          <a:lstStyle/>
          <a:p>
            <a:r>
              <a:rPr lang="en-US" sz="1100" b="1" dirty="0"/>
              <a:t>Part D </a:t>
            </a:r>
            <a:br>
              <a:rPr lang="en-US" sz="1100" b="1" dirty="0"/>
            </a:br>
            <a:r>
              <a:rPr lang="en-US" sz="1100" dirty="0"/>
              <a:t>Usually includes prescription drug coverage</a:t>
            </a:r>
          </a:p>
        </p:txBody>
      </p:sp>
      <p:pic>
        <p:nvPicPr>
          <p:cNvPr id="62" name="Picture 61" descr="A picture containing drawing&#10;&#10;Description automatically generated">
            <a:extLst>
              <a:ext uri="{FF2B5EF4-FFF2-40B4-BE49-F238E27FC236}">
                <a16:creationId xmlns:a16="http://schemas.microsoft.com/office/drawing/2014/main" id="{9F551575-6D83-8A4A-9FE7-A08A020BB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8405" y="3314038"/>
            <a:ext cx="605418" cy="60541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57BD7B88-A21B-4141-9A83-A2A9C6842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405" y="4109751"/>
            <a:ext cx="608293" cy="608293"/>
          </a:xfrm>
          <a:prstGeom prst="rect">
            <a:avLst/>
          </a:prstGeom>
        </p:spPr>
      </p:pic>
      <p:sp>
        <p:nvSpPr>
          <p:cNvPr id="65" name="TextBox 64">
            <a:extLst>
              <a:ext uri="{FF2B5EF4-FFF2-40B4-BE49-F238E27FC236}">
                <a16:creationId xmlns:a16="http://schemas.microsoft.com/office/drawing/2014/main" id="{029FCE29-C44A-944E-8104-69FA313F9DC4}"/>
              </a:ext>
            </a:extLst>
          </p:cNvPr>
          <p:cNvSpPr txBox="1"/>
          <p:nvPr/>
        </p:nvSpPr>
        <p:spPr>
          <a:xfrm>
            <a:off x="5527432" y="4994437"/>
            <a:ext cx="3096950" cy="430887"/>
          </a:xfrm>
          <a:prstGeom prst="rect">
            <a:avLst/>
          </a:prstGeom>
          <a:noFill/>
        </p:spPr>
        <p:txBody>
          <a:bodyPr wrap="square" rtlCol="0">
            <a:spAutoFit/>
          </a:bodyPr>
          <a:lstStyle/>
          <a:p>
            <a:r>
              <a:rPr lang="en-US" sz="1100" dirty="0"/>
              <a:t>May offer additional benefits like vision </a:t>
            </a:r>
            <a:br>
              <a:rPr lang="en-US" sz="1100" dirty="0"/>
            </a:br>
            <a:r>
              <a:rPr lang="en-US" sz="1100" dirty="0"/>
              <a:t>and dental coverage</a:t>
            </a:r>
          </a:p>
        </p:txBody>
      </p:sp>
      <p:pic>
        <p:nvPicPr>
          <p:cNvPr id="68" name="Picture 67" descr="A picture containing drawing&#10;&#10;Description automatically generated">
            <a:extLst>
              <a:ext uri="{FF2B5EF4-FFF2-40B4-BE49-F238E27FC236}">
                <a16:creationId xmlns:a16="http://schemas.microsoft.com/office/drawing/2014/main" id="{7C56150E-A1F5-CA49-80D6-D99B407D64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8405" y="4908340"/>
            <a:ext cx="605418" cy="605418"/>
          </a:xfrm>
          <a:prstGeom prst="rect">
            <a:avLst/>
          </a:prstGeom>
        </p:spPr>
      </p:pic>
      <p:cxnSp>
        <p:nvCxnSpPr>
          <p:cNvPr id="70" name="Straight Connector 69">
            <a:extLst>
              <a:ext uri="{FF2B5EF4-FFF2-40B4-BE49-F238E27FC236}">
                <a16:creationId xmlns:a16="http://schemas.microsoft.com/office/drawing/2014/main" id="{6CBDD1A5-4FA1-C44A-A37E-943A60507D11}"/>
              </a:ext>
            </a:extLst>
          </p:cNvPr>
          <p:cNvCxnSpPr>
            <a:cxnSpLocks/>
          </p:cNvCxnSpPr>
          <p:nvPr/>
        </p:nvCxnSpPr>
        <p:spPr>
          <a:xfrm>
            <a:off x="3217661" y="1527266"/>
            <a:ext cx="9700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7EA1F73-EDA5-7543-8A46-67E067443BC9}"/>
              </a:ext>
            </a:extLst>
          </p:cNvPr>
          <p:cNvGrpSpPr/>
          <p:nvPr/>
        </p:nvGrpSpPr>
        <p:grpSpPr>
          <a:xfrm>
            <a:off x="454416" y="4147873"/>
            <a:ext cx="4025348" cy="1620040"/>
            <a:chOff x="454416" y="2329013"/>
            <a:chExt cx="4025348" cy="1620040"/>
          </a:xfrm>
        </p:grpSpPr>
        <p:sp>
          <p:nvSpPr>
            <p:cNvPr id="38" name="Rectangle 37">
              <a:extLst>
                <a:ext uri="{FF2B5EF4-FFF2-40B4-BE49-F238E27FC236}">
                  <a16:creationId xmlns:a16="http://schemas.microsoft.com/office/drawing/2014/main" id="{815DAD70-26FB-5947-8E78-7B6975C1B29E}"/>
                </a:ext>
              </a:extLst>
            </p:cNvPr>
            <p:cNvSpPr/>
            <p:nvPr/>
          </p:nvSpPr>
          <p:spPr>
            <a:xfrm>
              <a:off x="461206" y="2329013"/>
              <a:ext cx="4018558" cy="73087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1440"/>
              <a:r>
                <a:rPr lang="en-US" sz="1400" b="1" dirty="0">
                  <a:solidFill>
                    <a:schemeClr val="tx1"/>
                  </a:solidFill>
                </a:rPr>
                <a:t>Medicare Supplement Insurance (Medigap)</a:t>
              </a:r>
            </a:p>
            <a:p>
              <a:pPr marL="91440"/>
              <a:r>
                <a:rPr lang="en-US" sz="1100" dirty="0">
                  <a:solidFill>
                    <a:schemeClr val="tx1"/>
                  </a:solidFill>
                </a:rPr>
                <a:t>Offered by private insurance companies</a:t>
              </a:r>
            </a:p>
          </p:txBody>
        </p:sp>
        <p:sp>
          <p:nvSpPr>
            <p:cNvPr id="39" name="Rectangle 38">
              <a:extLst>
                <a:ext uri="{FF2B5EF4-FFF2-40B4-BE49-F238E27FC236}">
                  <a16:creationId xmlns:a16="http://schemas.microsoft.com/office/drawing/2014/main" id="{AF7E04AE-DAD9-BF4C-AEDF-FCF68D1FC60F}"/>
                </a:ext>
              </a:extLst>
            </p:cNvPr>
            <p:cNvSpPr/>
            <p:nvPr/>
          </p:nvSpPr>
          <p:spPr>
            <a:xfrm>
              <a:off x="454416" y="2329013"/>
              <a:ext cx="4018558" cy="1620040"/>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393693-363A-2149-82F3-B97BCA071A94}"/>
                </a:ext>
              </a:extLst>
            </p:cNvPr>
            <p:cNvSpPr txBox="1"/>
            <p:nvPr/>
          </p:nvSpPr>
          <p:spPr>
            <a:xfrm>
              <a:off x="1293362" y="3290936"/>
              <a:ext cx="3096950" cy="430887"/>
            </a:xfrm>
            <a:prstGeom prst="rect">
              <a:avLst/>
            </a:prstGeom>
            <a:noFill/>
          </p:spPr>
          <p:txBody>
            <a:bodyPr wrap="square" rtlCol="0">
              <a:spAutoFit/>
            </a:bodyPr>
            <a:lstStyle/>
            <a:p>
              <a:r>
                <a:rPr lang="en-US" sz="1100" dirty="0"/>
                <a:t>Helps pay some or all of the out-of-pocket costs not paid by Original Medicare</a:t>
              </a:r>
            </a:p>
          </p:txBody>
        </p:sp>
        <p:pic>
          <p:nvPicPr>
            <p:cNvPr id="48" name="Graphic 47">
              <a:extLst>
                <a:ext uri="{FF2B5EF4-FFF2-40B4-BE49-F238E27FC236}">
                  <a16:creationId xmlns:a16="http://schemas.microsoft.com/office/drawing/2014/main" id="{0526DA3F-39C3-3443-B9B5-8EF448A190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335" y="3204256"/>
              <a:ext cx="605418" cy="605418"/>
            </a:xfrm>
            <a:prstGeom prst="rect">
              <a:avLst/>
            </a:prstGeom>
          </p:spPr>
        </p:pic>
      </p:grpSp>
    </p:spTree>
    <p:extLst>
      <p:ext uri="{BB962C8B-B14F-4D97-AF65-F5344CB8AC3E}">
        <p14:creationId xmlns:p14="http://schemas.microsoft.com/office/powerpoint/2010/main" val="320832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24</a:t>
            </a:fld>
            <a:endParaRPr lang="en-US" dirty="0">
              <a:solidFill>
                <a:schemeClr val="tx1"/>
              </a:solidFill>
            </a:endParaRPr>
          </a:p>
        </p:txBody>
      </p:sp>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3" y="347473"/>
            <a:ext cx="6799604"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C: Medicare Advantage</a:t>
            </a:r>
          </a:p>
        </p:txBody>
      </p:sp>
      <p:pic>
        <p:nvPicPr>
          <p:cNvPr id="29" name="Graphic 28">
            <a:extLst>
              <a:ext uri="{FF2B5EF4-FFF2-40B4-BE49-F238E27FC236}">
                <a16:creationId xmlns:a16="http://schemas.microsoft.com/office/drawing/2014/main" id="{E2FAC414-02B7-554B-B824-94EA7B361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915" y="423181"/>
            <a:ext cx="932686" cy="932686"/>
          </a:xfrm>
          <a:prstGeom prst="rect">
            <a:avLst/>
          </a:prstGeom>
        </p:spPr>
      </p:pic>
      <p:sp>
        <p:nvSpPr>
          <p:cNvPr id="23" name="Content Placeholder 7">
            <a:extLst>
              <a:ext uri="{FF2B5EF4-FFF2-40B4-BE49-F238E27FC236}">
                <a16:creationId xmlns:a16="http://schemas.microsoft.com/office/drawing/2014/main" id="{8FAA5D2F-6158-1546-813E-38549718D99E}"/>
              </a:ext>
            </a:extLst>
          </p:cNvPr>
          <p:cNvSpPr txBox="1">
            <a:spLocks/>
          </p:cNvSpPr>
          <p:nvPr/>
        </p:nvSpPr>
        <p:spPr>
          <a:xfrm>
            <a:off x="374902" y="2163850"/>
            <a:ext cx="4867657" cy="995796"/>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All Medicare Advantage plans cover:</a:t>
            </a:r>
            <a:endParaRPr lang="en-US" dirty="0"/>
          </a:p>
        </p:txBody>
      </p:sp>
      <p:pic>
        <p:nvPicPr>
          <p:cNvPr id="24" name="Picture 23" descr="A picture containing drawing&#10;&#10;Description automatically generated">
            <a:extLst>
              <a:ext uri="{FF2B5EF4-FFF2-40B4-BE49-F238E27FC236}">
                <a16:creationId xmlns:a16="http://schemas.microsoft.com/office/drawing/2014/main" id="{48FEFA0C-CEA6-7C43-8B83-8BF15BF2D6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333" y="2584882"/>
            <a:ext cx="609600" cy="60960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36F249D-C467-AE44-B23E-7759F9E0C4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333" y="3341301"/>
            <a:ext cx="609600" cy="609600"/>
          </a:xfrm>
          <a:prstGeom prst="rect">
            <a:avLst/>
          </a:prstGeom>
        </p:spPr>
      </p:pic>
      <p:sp>
        <p:nvSpPr>
          <p:cNvPr id="2" name="Rectangle 1">
            <a:extLst>
              <a:ext uri="{FF2B5EF4-FFF2-40B4-BE49-F238E27FC236}">
                <a16:creationId xmlns:a16="http://schemas.microsoft.com/office/drawing/2014/main" id="{DEF40362-875C-EE46-B42D-F4922FF3554D}"/>
              </a:ext>
            </a:extLst>
          </p:cNvPr>
          <p:cNvSpPr/>
          <p:nvPr/>
        </p:nvSpPr>
        <p:spPr>
          <a:xfrm>
            <a:off x="1103364" y="2635766"/>
            <a:ext cx="3374632" cy="538609"/>
          </a:xfrm>
          <a:prstGeom prst="rect">
            <a:avLst/>
          </a:prstGeom>
        </p:spPr>
        <p:txBody>
          <a:bodyPr wrap="square">
            <a:spAutoFit/>
          </a:bodyPr>
          <a:lstStyle/>
          <a:p>
            <a:pPr>
              <a:spcBef>
                <a:spcPts val="600"/>
              </a:spcBef>
            </a:pPr>
            <a:r>
              <a:rPr lang="en-US" dirty="0"/>
              <a:t>All the benefits of Part A </a:t>
            </a:r>
          </a:p>
          <a:p>
            <a:pPr>
              <a:spcBef>
                <a:spcPts val="600"/>
              </a:spcBef>
            </a:pPr>
            <a:r>
              <a:rPr lang="en-US" sz="1050" dirty="0"/>
              <a:t>(except hospice care, which is still covered by Part A)</a:t>
            </a:r>
            <a:endParaRPr lang="en-US" dirty="0"/>
          </a:p>
        </p:txBody>
      </p:sp>
      <p:sp>
        <p:nvSpPr>
          <p:cNvPr id="5" name="Rectangle 4">
            <a:extLst>
              <a:ext uri="{FF2B5EF4-FFF2-40B4-BE49-F238E27FC236}">
                <a16:creationId xmlns:a16="http://schemas.microsoft.com/office/drawing/2014/main" id="{AAB67A08-3940-C044-8534-4CB432B80A27}"/>
              </a:ext>
            </a:extLst>
          </p:cNvPr>
          <p:cNvSpPr/>
          <p:nvPr/>
        </p:nvSpPr>
        <p:spPr>
          <a:xfrm>
            <a:off x="1103364" y="3496060"/>
            <a:ext cx="2040943" cy="300082"/>
          </a:xfrm>
          <a:prstGeom prst="rect">
            <a:avLst/>
          </a:prstGeom>
        </p:spPr>
        <p:txBody>
          <a:bodyPr wrap="none">
            <a:spAutoFit/>
          </a:bodyPr>
          <a:lstStyle/>
          <a:p>
            <a:pPr>
              <a:spcBef>
                <a:spcPts val="600"/>
              </a:spcBef>
            </a:pPr>
            <a:r>
              <a:rPr lang="en-US" dirty="0"/>
              <a:t>All the benefits of Part B</a:t>
            </a:r>
          </a:p>
        </p:txBody>
      </p:sp>
      <p:sp>
        <p:nvSpPr>
          <p:cNvPr id="30" name="Content Placeholder 7">
            <a:extLst>
              <a:ext uri="{FF2B5EF4-FFF2-40B4-BE49-F238E27FC236}">
                <a16:creationId xmlns:a16="http://schemas.microsoft.com/office/drawing/2014/main" id="{CAEE930C-E4C2-A245-B2B4-27812BD64459}"/>
              </a:ext>
            </a:extLst>
          </p:cNvPr>
          <p:cNvSpPr txBox="1">
            <a:spLocks/>
          </p:cNvSpPr>
          <p:nvPr/>
        </p:nvSpPr>
        <p:spPr>
          <a:xfrm>
            <a:off x="374902" y="4297450"/>
            <a:ext cx="4867657" cy="995796"/>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Most Medicare Advantage plans cover:</a:t>
            </a:r>
          </a:p>
        </p:txBody>
      </p:sp>
      <p:sp>
        <p:nvSpPr>
          <p:cNvPr id="33" name="Rectangle 32">
            <a:extLst>
              <a:ext uri="{FF2B5EF4-FFF2-40B4-BE49-F238E27FC236}">
                <a16:creationId xmlns:a16="http://schemas.microsoft.com/office/drawing/2014/main" id="{EA62106C-C938-BE47-89E1-9FF9333ED497}"/>
              </a:ext>
            </a:extLst>
          </p:cNvPr>
          <p:cNvSpPr/>
          <p:nvPr/>
        </p:nvSpPr>
        <p:spPr>
          <a:xfrm>
            <a:off x="1103364" y="4873241"/>
            <a:ext cx="3294465" cy="300082"/>
          </a:xfrm>
          <a:prstGeom prst="rect">
            <a:avLst/>
          </a:prstGeom>
        </p:spPr>
        <p:txBody>
          <a:bodyPr wrap="square">
            <a:spAutoFit/>
          </a:bodyPr>
          <a:lstStyle/>
          <a:p>
            <a:pPr>
              <a:spcBef>
                <a:spcPts val="600"/>
              </a:spcBef>
            </a:pPr>
            <a:r>
              <a:rPr lang="en-US" dirty="0"/>
              <a:t>Prescription drugs</a:t>
            </a:r>
          </a:p>
        </p:txBody>
      </p:sp>
      <p:pic>
        <p:nvPicPr>
          <p:cNvPr id="38" name="Graphic 37">
            <a:extLst>
              <a:ext uri="{FF2B5EF4-FFF2-40B4-BE49-F238E27FC236}">
                <a16:creationId xmlns:a16="http://schemas.microsoft.com/office/drawing/2014/main" id="{2D6D7112-43E7-8449-A5C3-ECEA6B3DD6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333" y="4718482"/>
            <a:ext cx="609600" cy="609600"/>
          </a:xfrm>
          <a:prstGeom prst="rect">
            <a:avLst/>
          </a:prstGeom>
        </p:spPr>
      </p:pic>
      <p:sp>
        <p:nvSpPr>
          <p:cNvPr id="39" name="Content Placeholder 7">
            <a:extLst>
              <a:ext uri="{FF2B5EF4-FFF2-40B4-BE49-F238E27FC236}">
                <a16:creationId xmlns:a16="http://schemas.microsoft.com/office/drawing/2014/main" id="{FCFFD9F2-5F49-CC46-9757-6451D1126618}"/>
              </a:ext>
            </a:extLst>
          </p:cNvPr>
          <p:cNvSpPr txBox="1">
            <a:spLocks/>
          </p:cNvSpPr>
          <p:nvPr/>
        </p:nvSpPr>
        <p:spPr>
          <a:xfrm>
            <a:off x="5471119" y="3050458"/>
            <a:ext cx="3538581" cy="52158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Dental exams, cleanings and X-rays</a:t>
            </a:r>
          </a:p>
        </p:txBody>
      </p:sp>
      <p:sp>
        <p:nvSpPr>
          <p:cNvPr id="43" name="Content Placeholder 7">
            <a:extLst>
              <a:ext uri="{FF2B5EF4-FFF2-40B4-BE49-F238E27FC236}">
                <a16:creationId xmlns:a16="http://schemas.microsoft.com/office/drawing/2014/main" id="{CD987ABD-5593-294D-B4E8-C80018AA3F98}"/>
              </a:ext>
            </a:extLst>
          </p:cNvPr>
          <p:cNvSpPr txBox="1">
            <a:spLocks/>
          </p:cNvSpPr>
          <p:nvPr/>
        </p:nvSpPr>
        <p:spPr>
          <a:xfrm>
            <a:off x="5471120" y="3850664"/>
            <a:ext cx="3010700"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Eye exams, eyeglasses and contact lenses</a:t>
            </a:r>
          </a:p>
        </p:txBody>
      </p:sp>
      <p:sp>
        <p:nvSpPr>
          <p:cNvPr id="44" name="Rectangle 43">
            <a:extLst>
              <a:ext uri="{FF2B5EF4-FFF2-40B4-BE49-F238E27FC236}">
                <a16:creationId xmlns:a16="http://schemas.microsoft.com/office/drawing/2014/main" id="{EF78D81F-90D9-FA49-92A4-51E0E436CDAD}"/>
              </a:ext>
            </a:extLst>
          </p:cNvPr>
          <p:cNvSpPr/>
          <p:nvPr/>
        </p:nvSpPr>
        <p:spPr>
          <a:xfrm>
            <a:off x="5471120" y="4511447"/>
            <a:ext cx="3198914" cy="300082"/>
          </a:xfrm>
          <a:prstGeom prst="rect">
            <a:avLst/>
          </a:prstGeom>
        </p:spPr>
        <p:txBody>
          <a:bodyPr wrap="square">
            <a:spAutoFit/>
          </a:bodyPr>
          <a:lstStyle/>
          <a:p>
            <a:r>
              <a:rPr lang="en-US" dirty="0"/>
              <a:t>Hearing tests and hearing aids</a:t>
            </a:r>
          </a:p>
        </p:txBody>
      </p:sp>
      <p:sp>
        <p:nvSpPr>
          <p:cNvPr id="45" name="Rectangle 44">
            <a:extLst>
              <a:ext uri="{FF2B5EF4-FFF2-40B4-BE49-F238E27FC236}">
                <a16:creationId xmlns:a16="http://schemas.microsoft.com/office/drawing/2014/main" id="{D1FE52D6-ED45-B945-8FD4-EEF9822D8428}"/>
              </a:ext>
            </a:extLst>
          </p:cNvPr>
          <p:cNvSpPr/>
          <p:nvPr/>
        </p:nvSpPr>
        <p:spPr>
          <a:xfrm>
            <a:off x="5471119" y="5185372"/>
            <a:ext cx="3010701" cy="300082"/>
          </a:xfrm>
          <a:prstGeom prst="rect">
            <a:avLst/>
          </a:prstGeom>
        </p:spPr>
        <p:txBody>
          <a:bodyPr wrap="square" anchor="ctr">
            <a:spAutoFit/>
          </a:bodyPr>
          <a:lstStyle/>
          <a:p>
            <a:r>
              <a:rPr lang="en-US" dirty="0"/>
              <a:t>Fitness programs and memberships</a:t>
            </a:r>
          </a:p>
        </p:txBody>
      </p:sp>
      <p:sp>
        <p:nvSpPr>
          <p:cNvPr id="56" name="Content Placeholder 7">
            <a:extLst>
              <a:ext uri="{FF2B5EF4-FFF2-40B4-BE49-F238E27FC236}">
                <a16:creationId xmlns:a16="http://schemas.microsoft.com/office/drawing/2014/main" id="{77852400-E3AF-5E43-B26D-71417D549722}"/>
              </a:ext>
            </a:extLst>
          </p:cNvPr>
          <p:cNvSpPr txBox="1">
            <a:spLocks/>
          </p:cNvSpPr>
          <p:nvPr/>
        </p:nvSpPr>
        <p:spPr>
          <a:xfrm>
            <a:off x="4737895" y="2163850"/>
            <a:ext cx="3619721" cy="995796"/>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Advantage plans may also offer additional benefits and features, such as:</a:t>
            </a:r>
          </a:p>
        </p:txBody>
      </p:sp>
      <p:pic>
        <p:nvPicPr>
          <p:cNvPr id="62" name="Graphic 61">
            <a:extLst>
              <a:ext uri="{FF2B5EF4-FFF2-40B4-BE49-F238E27FC236}">
                <a16:creationId xmlns:a16="http://schemas.microsoft.com/office/drawing/2014/main" id="{3ABF6160-E430-684A-B9F8-AD7D74754A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38663" y="3042449"/>
            <a:ext cx="557784" cy="557784"/>
          </a:xfrm>
          <a:prstGeom prst="rect">
            <a:avLst/>
          </a:prstGeom>
        </p:spPr>
      </p:pic>
      <p:pic>
        <p:nvPicPr>
          <p:cNvPr id="63" name="Graphic 62">
            <a:extLst>
              <a:ext uri="{FF2B5EF4-FFF2-40B4-BE49-F238E27FC236}">
                <a16:creationId xmlns:a16="http://schemas.microsoft.com/office/drawing/2014/main" id="{A77EF1AA-0247-B147-83B5-6CBB3520E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8663" y="3708404"/>
            <a:ext cx="557784" cy="557784"/>
          </a:xfrm>
          <a:prstGeom prst="rect">
            <a:avLst/>
          </a:prstGeom>
        </p:spPr>
      </p:pic>
      <p:pic>
        <p:nvPicPr>
          <p:cNvPr id="64" name="Graphic 63">
            <a:extLst>
              <a:ext uri="{FF2B5EF4-FFF2-40B4-BE49-F238E27FC236}">
                <a16:creationId xmlns:a16="http://schemas.microsoft.com/office/drawing/2014/main" id="{06BF6E7B-DB30-D34A-944D-7991540FC3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38706" y="4379849"/>
            <a:ext cx="553580" cy="553580"/>
          </a:xfrm>
          <a:prstGeom prst="rect">
            <a:avLst/>
          </a:prstGeom>
        </p:spPr>
      </p:pic>
      <p:pic>
        <p:nvPicPr>
          <p:cNvPr id="65" name="Graphic 64">
            <a:extLst>
              <a:ext uri="{FF2B5EF4-FFF2-40B4-BE49-F238E27FC236}">
                <a16:creationId xmlns:a16="http://schemas.microsoft.com/office/drawing/2014/main" id="{5158F174-8B23-F34A-9DFD-5B9CC237DAB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38663" y="5051292"/>
            <a:ext cx="553579" cy="553579"/>
          </a:xfrm>
          <a:prstGeom prst="rect">
            <a:avLst/>
          </a:prstGeom>
        </p:spPr>
      </p:pic>
    </p:spTree>
    <p:extLst>
      <p:ext uri="{BB962C8B-B14F-4D97-AF65-F5344CB8AC3E}">
        <p14:creationId xmlns:p14="http://schemas.microsoft.com/office/powerpoint/2010/main" val="155502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7B333E-9AEE-694F-A5D0-E2D6123E90D2}"/>
              </a:ext>
            </a:extLst>
          </p:cNvPr>
          <p:cNvPicPr>
            <a:picLocks noChangeAspect="1"/>
          </p:cNvPicPr>
          <p:nvPr/>
        </p:nvPicPr>
        <p:blipFill rotWithShape="1">
          <a:blip r:embed="rId3"/>
          <a:srcRect r="10267"/>
          <a:stretch/>
        </p:blipFill>
        <p:spPr>
          <a:xfrm>
            <a:off x="4029455" y="2235706"/>
            <a:ext cx="5114545" cy="4274821"/>
          </a:xfrm>
          <a:prstGeom prst="rect">
            <a:avLst/>
          </a:prstGeom>
        </p:spPr>
      </p:pic>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25</a:t>
            </a:fld>
            <a:endParaRPr lang="en-US" dirty="0">
              <a:solidFill>
                <a:schemeClr val="tx1"/>
              </a:solidFill>
            </a:endParaRPr>
          </a:p>
        </p:txBody>
      </p:sp>
      <p:sp>
        <p:nvSpPr>
          <p:cNvPr id="25" name="Content Placeholder 7">
            <a:extLst>
              <a:ext uri="{FF2B5EF4-FFF2-40B4-BE49-F238E27FC236}">
                <a16:creationId xmlns:a16="http://schemas.microsoft.com/office/drawing/2014/main" id="{9F34D1B3-7334-774D-B332-41591A6D67E1}"/>
              </a:ext>
            </a:extLst>
          </p:cNvPr>
          <p:cNvSpPr txBox="1">
            <a:spLocks/>
          </p:cNvSpPr>
          <p:nvPr/>
        </p:nvSpPr>
        <p:spPr>
          <a:xfrm>
            <a:off x="374902" y="2113861"/>
            <a:ext cx="8333261" cy="71102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2000" b="1" dirty="0">
                <a:latin typeface="Georgia" panose="02040502050405020303" pitchFamily="18" charset="0"/>
              </a:rPr>
              <a:t>Medicare Part D insurance provides coverage for prescription drugs and some vaccines</a:t>
            </a:r>
          </a:p>
          <a:p>
            <a:pPr marL="0" indent="0">
              <a:buNone/>
            </a:pPr>
            <a:endParaRPr lang="en-US" sz="2000" b="1" dirty="0">
              <a:latin typeface="Georgia" panose="02040502050405020303" pitchFamily="18" charset="0"/>
            </a:endParaRPr>
          </a:p>
        </p:txBody>
      </p:sp>
      <p:sp>
        <p:nvSpPr>
          <p:cNvPr id="12" name="Title 1">
            <a:extLst>
              <a:ext uri="{FF2B5EF4-FFF2-40B4-BE49-F238E27FC236}">
                <a16:creationId xmlns:a16="http://schemas.microsoft.com/office/drawing/2014/main" id="{CCFD5911-4040-1246-925B-E7275EBF3C39}"/>
              </a:ext>
            </a:extLst>
          </p:cNvPr>
          <p:cNvSpPr txBox="1">
            <a:spLocks/>
          </p:cNvSpPr>
          <p:nvPr/>
        </p:nvSpPr>
        <p:spPr>
          <a:xfrm>
            <a:off x="1632203" y="347473"/>
            <a:ext cx="7224414" cy="1014188"/>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Part D: Prescription Drug Coverage</a:t>
            </a:r>
          </a:p>
        </p:txBody>
      </p:sp>
      <p:pic>
        <p:nvPicPr>
          <p:cNvPr id="17" name="Graphic 16">
            <a:extLst>
              <a:ext uri="{FF2B5EF4-FFF2-40B4-BE49-F238E27FC236}">
                <a16:creationId xmlns:a16="http://schemas.microsoft.com/office/drawing/2014/main" id="{C4D77A6B-555D-174F-8E82-54E54A61C3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870" y="420885"/>
            <a:ext cx="940775" cy="940775"/>
          </a:xfrm>
          <a:prstGeom prst="rect">
            <a:avLst/>
          </a:prstGeom>
        </p:spPr>
      </p:pic>
      <p:sp>
        <p:nvSpPr>
          <p:cNvPr id="33" name="Content Placeholder 7">
            <a:extLst>
              <a:ext uri="{FF2B5EF4-FFF2-40B4-BE49-F238E27FC236}">
                <a16:creationId xmlns:a16="http://schemas.microsoft.com/office/drawing/2014/main" id="{243F5789-9017-A643-AE51-A0D81ED10D29}"/>
              </a:ext>
            </a:extLst>
          </p:cNvPr>
          <p:cNvSpPr txBox="1">
            <a:spLocks/>
          </p:cNvSpPr>
          <p:nvPr/>
        </p:nvSpPr>
        <p:spPr>
          <a:xfrm>
            <a:off x="374903" y="3038238"/>
            <a:ext cx="4642867" cy="297869"/>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latin typeface="Arial" panose="020B0604020202020204" pitchFamily="34" charset="0"/>
              </a:rPr>
              <a:t>Two ways to get coverage:</a:t>
            </a:r>
          </a:p>
        </p:txBody>
      </p:sp>
      <p:sp>
        <p:nvSpPr>
          <p:cNvPr id="39" name="Content Placeholder 7">
            <a:extLst>
              <a:ext uri="{FF2B5EF4-FFF2-40B4-BE49-F238E27FC236}">
                <a16:creationId xmlns:a16="http://schemas.microsoft.com/office/drawing/2014/main" id="{F6572866-9236-2448-91D3-33639896489A}"/>
              </a:ext>
            </a:extLst>
          </p:cNvPr>
          <p:cNvSpPr txBox="1">
            <a:spLocks/>
          </p:cNvSpPr>
          <p:nvPr/>
        </p:nvSpPr>
        <p:spPr>
          <a:xfrm>
            <a:off x="1130615" y="3505616"/>
            <a:ext cx="3762010" cy="639301"/>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dirty="0"/>
              <a:t>A stand-alone Part D plan</a:t>
            </a:r>
          </a:p>
        </p:txBody>
      </p:sp>
      <p:sp>
        <p:nvSpPr>
          <p:cNvPr id="40" name="Content Placeholder 7">
            <a:extLst>
              <a:ext uri="{FF2B5EF4-FFF2-40B4-BE49-F238E27FC236}">
                <a16:creationId xmlns:a16="http://schemas.microsoft.com/office/drawing/2014/main" id="{851E2464-EE72-E648-B652-C4DB64796A9B}"/>
              </a:ext>
            </a:extLst>
          </p:cNvPr>
          <p:cNvSpPr txBox="1">
            <a:spLocks/>
          </p:cNvSpPr>
          <p:nvPr/>
        </p:nvSpPr>
        <p:spPr>
          <a:xfrm>
            <a:off x="1130615" y="4277850"/>
            <a:ext cx="3762010" cy="639301"/>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dirty="0"/>
              <a:t>A Medicare Advantage plan that includes prescription drug coverage</a:t>
            </a:r>
          </a:p>
        </p:txBody>
      </p:sp>
      <p:pic>
        <p:nvPicPr>
          <p:cNvPr id="42" name="Graphic 41">
            <a:extLst>
              <a:ext uri="{FF2B5EF4-FFF2-40B4-BE49-F238E27FC236}">
                <a16:creationId xmlns:a16="http://schemas.microsoft.com/office/drawing/2014/main" id="{C248DCA2-E568-424D-BD8E-7B0BCC38A9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333" y="4307551"/>
            <a:ext cx="609600" cy="609600"/>
          </a:xfrm>
          <a:prstGeom prst="rect">
            <a:avLst/>
          </a:prstGeom>
        </p:spPr>
      </p:pic>
      <p:pic>
        <p:nvPicPr>
          <p:cNvPr id="43" name="Graphic 42">
            <a:extLst>
              <a:ext uri="{FF2B5EF4-FFF2-40B4-BE49-F238E27FC236}">
                <a16:creationId xmlns:a16="http://schemas.microsoft.com/office/drawing/2014/main" id="{79E8B9E9-9987-C440-919A-73B7E20204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4333" y="3535316"/>
            <a:ext cx="609599" cy="609599"/>
          </a:xfrm>
          <a:prstGeom prst="rect">
            <a:avLst/>
          </a:prstGeom>
        </p:spPr>
      </p:pic>
    </p:spTree>
    <p:extLst>
      <p:ext uri="{BB962C8B-B14F-4D97-AF65-F5344CB8AC3E}">
        <p14:creationId xmlns:p14="http://schemas.microsoft.com/office/powerpoint/2010/main" val="61494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26</a:t>
            </a:fld>
            <a:endParaRPr lang="en-US" dirty="0">
              <a:solidFill>
                <a:schemeClr val="tx1"/>
              </a:solidFill>
            </a:endParaRPr>
          </a:p>
        </p:txBody>
      </p:sp>
      <p:sp>
        <p:nvSpPr>
          <p:cNvPr id="15" name="Title 1">
            <a:extLst>
              <a:ext uri="{FF2B5EF4-FFF2-40B4-BE49-F238E27FC236}">
                <a16:creationId xmlns:a16="http://schemas.microsoft.com/office/drawing/2014/main" id="{9FB90B19-03B1-894A-88AB-BF71711CBF3D}"/>
              </a:ext>
            </a:extLst>
          </p:cNvPr>
          <p:cNvSpPr txBox="1">
            <a:spLocks/>
          </p:cNvSpPr>
          <p:nvPr/>
        </p:nvSpPr>
        <p:spPr>
          <a:xfrm>
            <a:off x="1632202" y="347473"/>
            <a:ext cx="7240493" cy="1008394"/>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Medicare Supplement Insurance: Medigap </a:t>
            </a:r>
          </a:p>
        </p:txBody>
      </p:sp>
      <p:pic>
        <p:nvPicPr>
          <p:cNvPr id="25" name="Graphic 24">
            <a:extLst>
              <a:ext uri="{FF2B5EF4-FFF2-40B4-BE49-F238E27FC236}">
                <a16:creationId xmlns:a16="http://schemas.microsoft.com/office/drawing/2014/main" id="{EAEFFB19-0965-B545-BB18-93EAAC04F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915" y="423181"/>
            <a:ext cx="932686" cy="932686"/>
          </a:xfrm>
          <a:prstGeom prst="rect">
            <a:avLst/>
          </a:prstGeom>
        </p:spPr>
      </p:pic>
      <p:sp>
        <p:nvSpPr>
          <p:cNvPr id="20" name="Content Placeholder 7">
            <a:extLst>
              <a:ext uri="{FF2B5EF4-FFF2-40B4-BE49-F238E27FC236}">
                <a16:creationId xmlns:a16="http://schemas.microsoft.com/office/drawing/2014/main" id="{F4E9E67A-076E-9F48-B88B-5FB4EECCF3FC}"/>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sz="1600" b="1" dirty="0"/>
              <a:t>Helps pay some of the out-of-pocket costs not paid by Medicare Parts A &amp; B</a:t>
            </a:r>
            <a:endParaRPr lang="en-US" dirty="0"/>
          </a:p>
        </p:txBody>
      </p:sp>
      <p:sp>
        <p:nvSpPr>
          <p:cNvPr id="22" name="Content Placeholder 7">
            <a:extLst>
              <a:ext uri="{FF2B5EF4-FFF2-40B4-BE49-F238E27FC236}">
                <a16:creationId xmlns:a16="http://schemas.microsoft.com/office/drawing/2014/main" id="{EEF42973-7144-6B49-BD3E-CC46C22F2E06}"/>
              </a:ext>
            </a:extLst>
          </p:cNvPr>
          <p:cNvSpPr txBox="1">
            <a:spLocks/>
          </p:cNvSpPr>
          <p:nvPr/>
        </p:nvSpPr>
        <p:spPr>
          <a:xfrm>
            <a:off x="1102992" y="2696298"/>
            <a:ext cx="3408048" cy="553626"/>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Works with Original Medicare </a:t>
            </a:r>
            <a:br>
              <a:rPr lang="en-US" dirty="0"/>
            </a:br>
            <a:r>
              <a:rPr lang="en-US" dirty="0"/>
              <a:t>(Parts A &amp; B) and Medicare Part D</a:t>
            </a:r>
          </a:p>
        </p:txBody>
      </p:sp>
      <p:sp>
        <p:nvSpPr>
          <p:cNvPr id="23" name="Rectangle 22">
            <a:extLst>
              <a:ext uri="{FF2B5EF4-FFF2-40B4-BE49-F238E27FC236}">
                <a16:creationId xmlns:a16="http://schemas.microsoft.com/office/drawing/2014/main" id="{4AA49831-DEFA-7048-AB53-A536F28F76DB}"/>
              </a:ext>
            </a:extLst>
          </p:cNvPr>
          <p:cNvSpPr/>
          <p:nvPr/>
        </p:nvSpPr>
        <p:spPr>
          <a:xfrm>
            <a:off x="1102991" y="3443935"/>
            <a:ext cx="3408047" cy="523220"/>
          </a:xfrm>
          <a:prstGeom prst="rect">
            <a:avLst/>
          </a:prstGeom>
        </p:spPr>
        <p:txBody>
          <a:bodyPr wrap="square">
            <a:spAutoFit/>
          </a:bodyPr>
          <a:lstStyle/>
          <a:p>
            <a:pPr>
              <a:spcBef>
                <a:spcPts val="600"/>
              </a:spcBef>
            </a:pPr>
            <a:r>
              <a:rPr lang="en-US" sz="1400" dirty="0"/>
              <a:t>Can’t be used to pay for Medicare Advantage costs</a:t>
            </a:r>
          </a:p>
        </p:txBody>
      </p:sp>
      <p:sp>
        <p:nvSpPr>
          <p:cNvPr id="24" name="Rectangle 23">
            <a:extLst>
              <a:ext uri="{FF2B5EF4-FFF2-40B4-BE49-F238E27FC236}">
                <a16:creationId xmlns:a16="http://schemas.microsoft.com/office/drawing/2014/main" id="{8B85FD53-D171-F049-B2C7-1AA1ED91AEB0}"/>
              </a:ext>
            </a:extLst>
          </p:cNvPr>
          <p:cNvSpPr/>
          <p:nvPr/>
        </p:nvSpPr>
        <p:spPr>
          <a:xfrm>
            <a:off x="1102991" y="4178072"/>
            <a:ext cx="3202349" cy="523220"/>
          </a:xfrm>
          <a:prstGeom prst="rect">
            <a:avLst/>
          </a:prstGeom>
        </p:spPr>
        <p:txBody>
          <a:bodyPr wrap="square">
            <a:spAutoFit/>
          </a:bodyPr>
          <a:lstStyle/>
          <a:p>
            <a:pPr>
              <a:spcBef>
                <a:spcPts val="600"/>
              </a:spcBef>
            </a:pPr>
            <a:r>
              <a:rPr lang="en-US" sz="1400" dirty="0"/>
              <a:t>10 plans standardized by federal </a:t>
            </a:r>
            <a:br>
              <a:rPr lang="en-US" sz="1400" dirty="0"/>
            </a:br>
            <a:r>
              <a:rPr lang="en-US" sz="1400" dirty="0"/>
              <a:t>and state law*</a:t>
            </a:r>
          </a:p>
        </p:txBody>
      </p:sp>
      <p:sp>
        <p:nvSpPr>
          <p:cNvPr id="26" name="Content Placeholder 7">
            <a:extLst>
              <a:ext uri="{FF2B5EF4-FFF2-40B4-BE49-F238E27FC236}">
                <a16:creationId xmlns:a16="http://schemas.microsoft.com/office/drawing/2014/main" id="{28EE809B-FF2C-D74D-8621-393E622FF482}"/>
              </a:ext>
            </a:extLst>
          </p:cNvPr>
          <p:cNvSpPr txBox="1">
            <a:spLocks/>
          </p:cNvSpPr>
          <p:nvPr/>
        </p:nvSpPr>
        <p:spPr>
          <a:xfrm>
            <a:off x="5471120" y="2696298"/>
            <a:ext cx="3401576" cy="553626"/>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Plans are labeled by letters, (i.e. Plan A, Plan G) and what costs and services are covered vary by plan*</a:t>
            </a:r>
          </a:p>
        </p:txBody>
      </p:sp>
      <p:sp>
        <p:nvSpPr>
          <p:cNvPr id="27" name="Content Placeholder 7">
            <a:extLst>
              <a:ext uri="{FF2B5EF4-FFF2-40B4-BE49-F238E27FC236}">
                <a16:creationId xmlns:a16="http://schemas.microsoft.com/office/drawing/2014/main" id="{2C703DAF-EDBA-124C-9A90-C84AA51486BF}"/>
              </a:ext>
            </a:extLst>
          </p:cNvPr>
          <p:cNvSpPr txBox="1">
            <a:spLocks/>
          </p:cNvSpPr>
          <p:nvPr/>
        </p:nvSpPr>
        <p:spPr>
          <a:xfrm>
            <a:off x="5471119" y="3425737"/>
            <a:ext cx="3401575" cy="553626"/>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Plans with the same letter offer the same basic benefits nationwide. MA, MN and WI standardize plans differently.</a:t>
            </a:r>
          </a:p>
        </p:txBody>
      </p:sp>
      <p:sp>
        <p:nvSpPr>
          <p:cNvPr id="28" name="Rectangle 27">
            <a:extLst>
              <a:ext uri="{FF2B5EF4-FFF2-40B4-BE49-F238E27FC236}">
                <a16:creationId xmlns:a16="http://schemas.microsoft.com/office/drawing/2014/main" id="{F38CC779-365A-0743-BB69-BD14FAB19C04}"/>
              </a:ext>
            </a:extLst>
          </p:cNvPr>
          <p:cNvSpPr/>
          <p:nvPr/>
        </p:nvSpPr>
        <p:spPr>
          <a:xfrm>
            <a:off x="5471120" y="4181435"/>
            <a:ext cx="3202346" cy="523220"/>
          </a:xfrm>
          <a:prstGeom prst="rect">
            <a:avLst/>
          </a:prstGeom>
        </p:spPr>
        <p:txBody>
          <a:bodyPr wrap="square">
            <a:spAutoFit/>
          </a:bodyPr>
          <a:lstStyle/>
          <a:p>
            <a:pPr>
              <a:spcBef>
                <a:spcPts val="600"/>
              </a:spcBef>
            </a:pPr>
            <a:r>
              <a:rPr lang="en-US" sz="1400" dirty="0"/>
              <a:t>Plans are offered by private insurance companies in your state</a:t>
            </a:r>
          </a:p>
        </p:txBody>
      </p:sp>
      <p:pic>
        <p:nvPicPr>
          <p:cNvPr id="29" name="Graphic 28">
            <a:extLst>
              <a:ext uri="{FF2B5EF4-FFF2-40B4-BE49-F238E27FC236}">
                <a16:creationId xmlns:a16="http://schemas.microsoft.com/office/drawing/2014/main" id="{076FFAA3-339E-2E41-A2F0-1B591B3DEE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2696297"/>
            <a:ext cx="553627" cy="553627"/>
          </a:xfrm>
          <a:prstGeom prst="rect">
            <a:avLst/>
          </a:prstGeom>
        </p:spPr>
      </p:pic>
      <p:pic>
        <p:nvPicPr>
          <p:cNvPr id="30" name="Graphic 29">
            <a:extLst>
              <a:ext uri="{FF2B5EF4-FFF2-40B4-BE49-F238E27FC236}">
                <a16:creationId xmlns:a16="http://schemas.microsoft.com/office/drawing/2014/main" id="{77A656F4-5ABF-EA4F-B706-4D29F6BCCC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3425736"/>
            <a:ext cx="553627" cy="553627"/>
          </a:xfrm>
          <a:prstGeom prst="rect">
            <a:avLst/>
          </a:prstGeom>
        </p:spPr>
      </p:pic>
      <p:pic>
        <p:nvPicPr>
          <p:cNvPr id="31" name="Graphic 30">
            <a:extLst>
              <a:ext uri="{FF2B5EF4-FFF2-40B4-BE49-F238E27FC236}">
                <a16:creationId xmlns:a16="http://schemas.microsoft.com/office/drawing/2014/main" id="{50772B09-CF92-8A45-8B2E-7899668FE5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4155175"/>
            <a:ext cx="553627" cy="553627"/>
          </a:xfrm>
          <a:prstGeom prst="rect">
            <a:avLst/>
          </a:prstGeom>
        </p:spPr>
      </p:pic>
      <p:pic>
        <p:nvPicPr>
          <p:cNvPr id="32" name="Graphic 31">
            <a:extLst>
              <a:ext uri="{FF2B5EF4-FFF2-40B4-BE49-F238E27FC236}">
                <a16:creationId xmlns:a16="http://schemas.microsoft.com/office/drawing/2014/main" id="{D2AED569-FFFE-C243-8716-125EB2CD03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2696297"/>
            <a:ext cx="553627" cy="553627"/>
          </a:xfrm>
          <a:prstGeom prst="rect">
            <a:avLst/>
          </a:prstGeom>
        </p:spPr>
      </p:pic>
      <p:pic>
        <p:nvPicPr>
          <p:cNvPr id="33" name="Graphic 32">
            <a:extLst>
              <a:ext uri="{FF2B5EF4-FFF2-40B4-BE49-F238E27FC236}">
                <a16:creationId xmlns:a16="http://schemas.microsoft.com/office/drawing/2014/main" id="{0A316160-F73A-8A41-93A5-54E7B84662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3425736"/>
            <a:ext cx="553627" cy="553627"/>
          </a:xfrm>
          <a:prstGeom prst="rect">
            <a:avLst/>
          </a:prstGeom>
        </p:spPr>
      </p:pic>
      <p:pic>
        <p:nvPicPr>
          <p:cNvPr id="34" name="Graphic 33">
            <a:extLst>
              <a:ext uri="{FF2B5EF4-FFF2-40B4-BE49-F238E27FC236}">
                <a16:creationId xmlns:a16="http://schemas.microsoft.com/office/drawing/2014/main" id="{6D140924-3486-2546-8225-7A47E1334D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4155175"/>
            <a:ext cx="553627" cy="553627"/>
          </a:xfrm>
          <a:prstGeom prst="rect">
            <a:avLst/>
          </a:prstGeom>
        </p:spPr>
      </p:pic>
      <p:sp>
        <p:nvSpPr>
          <p:cNvPr id="35" name="Rectangle 34">
            <a:extLst>
              <a:ext uri="{FF2B5EF4-FFF2-40B4-BE49-F238E27FC236}">
                <a16:creationId xmlns:a16="http://schemas.microsoft.com/office/drawing/2014/main" id="{D1F80795-1A6F-3A4C-B903-D4A031C959AB}"/>
              </a:ext>
            </a:extLst>
          </p:cNvPr>
          <p:cNvSpPr/>
          <p:nvPr/>
        </p:nvSpPr>
        <p:spPr>
          <a:xfrm>
            <a:off x="823863" y="6154322"/>
            <a:ext cx="5038551" cy="307777"/>
          </a:xfrm>
          <a:prstGeom prst="rect">
            <a:avLst/>
          </a:prstGeom>
        </p:spPr>
        <p:txBody>
          <a:bodyPr wrap="square">
            <a:spAutoFit/>
          </a:bodyPr>
          <a:lstStyle/>
          <a:p>
            <a:r>
              <a:rPr lang="en-US" sz="700" dirty="0">
                <a:solidFill>
                  <a:schemeClr val="tx2"/>
                </a:solidFill>
              </a:rPr>
              <a:t>*Plans C and F are only available to individuals who were eligible for Part A or turned 65 before 1/1/20.</a:t>
            </a:r>
          </a:p>
          <a:p>
            <a:endParaRPr lang="en-US" sz="700" dirty="0">
              <a:solidFill>
                <a:schemeClr val="tx2"/>
              </a:solidFill>
            </a:endParaRPr>
          </a:p>
        </p:txBody>
      </p:sp>
    </p:spTree>
    <p:extLst>
      <p:ext uri="{BB962C8B-B14F-4D97-AF65-F5344CB8AC3E}">
        <p14:creationId xmlns:p14="http://schemas.microsoft.com/office/powerpoint/2010/main" val="333963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44C043-EB99-CD41-8537-9AE080E18DC1}"/>
              </a:ext>
            </a:extLst>
          </p:cNvPr>
          <p:cNvSpPr/>
          <p:nvPr/>
        </p:nvSpPr>
        <p:spPr>
          <a:xfrm>
            <a:off x="0" y="0"/>
            <a:ext cx="9144000" cy="171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27</a:t>
            </a:fld>
            <a:endParaRPr lang="en-US" dirty="0">
              <a:solidFill>
                <a:schemeClr val="tx1"/>
              </a:solidFill>
            </a:endParaRPr>
          </a:p>
        </p:txBody>
      </p:sp>
      <p:sp>
        <p:nvSpPr>
          <p:cNvPr id="20" name="Title 1">
            <a:extLst>
              <a:ext uri="{FF2B5EF4-FFF2-40B4-BE49-F238E27FC236}">
                <a16:creationId xmlns:a16="http://schemas.microsoft.com/office/drawing/2014/main" id="{945AB25B-6822-0C4F-86CC-A4D3672E1485}"/>
              </a:ext>
            </a:extLst>
          </p:cNvPr>
          <p:cNvSpPr txBox="1">
            <a:spLocks/>
          </p:cNvSpPr>
          <p:nvPr/>
        </p:nvSpPr>
        <p:spPr>
          <a:xfrm>
            <a:off x="1632202" y="347473"/>
            <a:ext cx="7041263" cy="1008394"/>
          </a:xfrm>
          <a:prstGeom prst="rect">
            <a:avLst/>
          </a:prstGeom>
        </p:spPr>
        <p:txBody>
          <a:bodyPr vert="horz" lIns="91440" tIns="45720" rIns="91440" bIns="45720" rtlCol="0" anchor="ctr" anchorCtr="0">
            <a:noAutofit/>
          </a:bodyPr>
          <a:lstStyle>
            <a:lvl1pPr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stStyle>
          <a:p>
            <a:r>
              <a:rPr lang="en-US" dirty="0">
                <a:solidFill>
                  <a:schemeClr val="bg1"/>
                </a:solidFill>
              </a:rPr>
              <a:t>Medicare Supplement Insurance: Medigap </a:t>
            </a:r>
          </a:p>
        </p:txBody>
      </p:sp>
      <p:pic>
        <p:nvPicPr>
          <p:cNvPr id="22" name="Graphic 21">
            <a:extLst>
              <a:ext uri="{FF2B5EF4-FFF2-40B4-BE49-F238E27FC236}">
                <a16:creationId xmlns:a16="http://schemas.microsoft.com/office/drawing/2014/main" id="{D744A475-B7EE-884D-8B0E-FFF6B70AD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915" y="423181"/>
            <a:ext cx="932686" cy="932686"/>
          </a:xfrm>
          <a:prstGeom prst="rect">
            <a:avLst/>
          </a:prstGeom>
        </p:spPr>
      </p:pic>
      <p:sp>
        <p:nvSpPr>
          <p:cNvPr id="23" name="Content Placeholder 7">
            <a:extLst>
              <a:ext uri="{FF2B5EF4-FFF2-40B4-BE49-F238E27FC236}">
                <a16:creationId xmlns:a16="http://schemas.microsoft.com/office/drawing/2014/main" id="{9AD95139-2A63-0F4A-BB73-B43089F3738F}"/>
              </a:ext>
            </a:extLst>
          </p:cNvPr>
          <p:cNvSpPr txBox="1">
            <a:spLocks/>
          </p:cNvSpPr>
          <p:nvPr/>
        </p:nvSpPr>
        <p:spPr>
          <a:xfrm>
            <a:off x="374902" y="2163850"/>
            <a:ext cx="8409890" cy="2914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Fast facts</a:t>
            </a:r>
          </a:p>
          <a:p>
            <a:pPr>
              <a:spcBef>
                <a:spcPts val="600"/>
              </a:spcBef>
            </a:pPr>
            <a:endParaRPr lang="en-US" dirty="0"/>
          </a:p>
        </p:txBody>
      </p:sp>
      <p:sp>
        <p:nvSpPr>
          <p:cNvPr id="24" name="Content Placeholder 7">
            <a:extLst>
              <a:ext uri="{FF2B5EF4-FFF2-40B4-BE49-F238E27FC236}">
                <a16:creationId xmlns:a16="http://schemas.microsoft.com/office/drawing/2014/main" id="{8DE77506-BECD-8940-B84A-37DB40EFEADA}"/>
              </a:ext>
            </a:extLst>
          </p:cNvPr>
          <p:cNvSpPr txBox="1">
            <a:spLocks/>
          </p:cNvSpPr>
          <p:nvPr/>
        </p:nvSpPr>
        <p:spPr>
          <a:xfrm>
            <a:off x="1102991" y="2698316"/>
            <a:ext cx="3294838"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dirty="0"/>
              <a:t>Must be enrolled in both Medicare </a:t>
            </a:r>
            <a:br>
              <a:rPr lang="en-US" dirty="0"/>
            </a:br>
            <a:r>
              <a:rPr lang="en-US" dirty="0"/>
              <a:t>Part A and Part B and live in the state where plan is offered</a:t>
            </a:r>
          </a:p>
        </p:txBody>
      </p:sp>
      <p:sp>
        <p:nvSpPr>
          <p:cNvPr id="25" name="Content Placeholder 7">
            <a:extLst>
              <a:ext uri="{FF2B5EF4-FFF2-40B4-BE49-F238E27FC236}">
                <a16:creationId xmlns:a16="http://schemas.microsoft.com/office/drawing/2014/main" id="{BB85AE72-0A5D-474D-8F8E-A7C2A1FA8C24}"/>
              </a:ext>
            </a:extLst>
          </p:cNvPr>
          <p:cNvSpPr txBox="1">
            <a:spLocks/>
          </p:cNvSpPr>
          <p:nvPr/>
        </p:nvSpPr>
        <p:spPr>
          <a:xfrm>
            <a:off x="1102992" y="3429000"/>
            <a:ext cx="3529968"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No medical underwriting up to 6 months after enrolling in Part B at age 65 or older</a:t>
            </a:r>
          </a:p>
        </p:txBody>
      </p:sp>
      <p:sp>
        <p:nvSpPr>
          <p:cNvPr id="26" name="Rectangle 25">
            <a:extLst>
              <a:ext uri="{FF2B5EF4-FFF2-40B4-BE49-F238E27FC236}">
                <a16:creationId xmlns:a16="http://schemas.microsoft.com/office/drawing/2014/main" id="{A00EDB62-7415-8146-A66C-7C47B448E848}"/>
              </a:ext>
            </a:extLst>
          </p:cNvPr>
          <p:cNvSpPr/>
          <p:nvPr/>
        </p:nvSpPr>
        <p:spPr>
          <a:xfrm>
            <a:off x="1102992" y="4116539"/>
            <a:ext cx="3111957" cy="523220"/>
          </a:xfrm>
          <a:prstGeom prst="rect">
            <a:avLst/>
          </a:prstGeom>
        </p:spPr>
        <p:txBody>
          <a:bodyPr wrap="square">
            <a:spAutoFit/>
          </a:bodyPr>
          <a:lstStyle/>
          <a:p>
            <a:r>
              <a:rPr lang="en-US" sz="1400" dirty="0"/>
              <a:t>Nationwide coverage and no </a:t>
            </a:r>
            <a:br>
              <a:rPr lang="en-US" sz="1400" dirty="0"/>
            </a:br>
            <a:r>
              <a:rPr lang="en-US" sz="1400" dirty="0"/>
              <a:t>provider network*</a:t>
            </a:r>
          </a:p>
        </p:txBody>
      </p:sp>
      <p:pic>
        <p:nvPicPr>
          <p:cNvPr id="29" name="Graphic 28">
            <a:extLst>
              <a:ext uri="{FF2B5EF4-FFF2-40B4-BE49-F238E27FC236}">
                <a16:creationId xmlns:a16="http://schemas.microsoft.com/office/drawing/2014/main" id="{C5A3A8BB-66E3-4E41-ADB5-967A60BBB8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2699652"/>
            <a:ext cx="553627" cy="553627"/>
          </a:xfrm>
          <a:prstGeom prst="rect">
            <a:avLst/>
          </a:prstGeom>
        </p:spPr>
      </p:pic>
      <p:pic>
        <p:nvPicPr>
          <p:cNvPr id="30" name="Graphic 29">
            <a:extLst>
              <a:ext uri="{FF2B5EF4-FFF2-40B4-BE49-F238E27FC236}">
                <a16:creationId xmlns:a16="http://schemas.microsoft.com/office/drawing/2014/main" id="{B752C293-378D-8841-89D1-1A08E5C291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3431738"/>
            <a:ext cx="553627" cy="553627"/>
          </a:xfrm>
          <a:prstGeom prst="rect">
            <a:avLst/>
          </a:prstGeom>
        </p:spPr>
      </p:pic>
      <p:pic>
        <p:nvPicPr>
          <p:cNvPr id="31" name="Graphic 30">
            <a:extLst>
              <a:ext uri="{FF2B5EF4-FFF2-40B4-BE49-F238E27FC236}">
                <a16:creationId xmlns:a16="http://schemas.microsoft.com/office/drawing/2014/main" id="{F3A2F4DC-842E-664D-93DC-8C206F7F2C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4093642"/>
            <a:ext cx="553627" cy="553627"/>
          </a:xfrm>
          <a:prstGeom prst="rect">
            <a:avLst/>
          </a:prstGeom>
        </p:spPr>
      </p:pic>
      <p:sp>
        <p:nvSpPr>
          <p:cNvPr id="32" name="Content Placeholder 7">
            <a:extLst>
              <a:ext uri="{FF2B5EF4-FFF2-40B4-BE49-F238E27FC236}">
                <a16:creationId xmlns:a16="http://schemas.microsoft.com/office/drawing/2014/main" id="{0927CD52-2009-A54C-89EC-1B78EB8E8694}"/>
              </a:ext>
            </a:extLst>
          </p:cNvPr>
          <p:cNvSpPr txBox="1">
            <a:spLocks/>
          </p:cNvSpPr>
          <p:nvPr/>
        </p:nvSpPr>
        <p:spPr>
          <a:xfrm>
            <a:off x="5471120" y="2698316"/>
            <a:ext cx="2744785" cy="546559"/>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dirty="0"/>
              <a:t>Plan premiums may vary for same coverage</a:t>
            </a:r>
          </a:p>
        </p:txBody>
      </p:sp>
      <p:sp>
        <p:nvSpPr>
          <p:cNvPr id="33" name="Content Placeholder 7">
            <a:extLst>
              <a:ext uri="{FF2B5EF4-FFF2-40B4-BE49-F238E27FC236}">
                <a16:creationId xmlns:a16="http://schemas.microsoft.com/office/drawing/2014/main" id="{9FEC37F7-90EA-264E-8C79-113E54ACCBEF}"/>
              </a:ext>
            </a:extLst>
          </p:cNvPr>
          <p:cNvSpPr txBox="1">
            <a:spLocks/>
          </p:cNvSpPr>
          <p:nvPr/>
        </p:nvSpPr>
        <p:spPr>
          <a:xfrm>
            <a:off x="5471120" y="3498522"/>
            <a:ext cx="3202346" cy="29142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2400"/>
              </a:spcBef>
              <a:buNone/>
            </a:pPr>
            <a:r>
              <a:rPr lang="en-US" dirty="0"/>
              <a:t>Plans with more coverage generally have higher premiums</a:t>
            </a:r>
          </a:p>
        </p:txBody>
      </p:sp>
      <p:sp>
        <p:nvSpPr>
          <p:cNvPr id="34" name="Rectangle 33">
            <a:extLst>
              <a:ext uri="{FF2B5EF4-FFF2-40B4-BE49-F238E27FC236}">
                <a16:creationId xmlns:a16="http://schemas.microsoft.com/office/drawing/2014/main" id="{A32AEFCC-D688-1A4C-9D66-FA2D8718087F}"/>
              </a:ext>
            </a:extLst>
          </p:cNvPr>
          <p:cNvSpPr/>
          <p:nvPr/>
        </p:nvSpPr>
        <p:spPr>
          <a:xfrm>
            <a:off x="5471120" y="4079071"/>
            <a:ext cx="3010700" cy="523220"/>
          </a:xfrm>
          <a:prstGeom prst="rect">
            <a:avLst/>
          </a:prstGeom>
        </p:spPr>
        <p:txBody>
          <a:bodyPr wrap="square">
            <a:spAutoFit/>
          </a:bodyPr>
          <a:lstStyle/>
          <a:p>
            <a:pPr>
              <a:spcBef>
                <a:spcPts val="600"/>
              </a:spcBef>
            </a:pPr>
            <a:r>
              <a:rPr lang="en-US" sz="1400" dirty="0"/>
              <a:t>Must continue to pay Part B premium to Medicare</a:t>
            </a:r>
          </a:p>
        </p:txBody>
      </p:sp>
      <p:pic>
        <p:nvPicPr>
          <p:cNvPr id="35" name="Graphic 34">
            <a:extLst>
              <a:ext uri="{FF2B5EF4-FFF2-40B4-BE49-F238E27FC236}">
                <a16:creationId xmlns:a16="http://schemas.microsoft.com/office/drawing/2014/main" id="{5D02115B-66AA-2548-82F5-FE3AB5354A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2699652"/>
            <a:ext cx="553627" cy="553627"/>
          </a:xfrm>
          <a:prstGeom prst="rect">
            <a:avLst/>
          </a:prstGeom>
        </p:spPr>
      </p:pic>
      <p:pic>
        <p:nvPicPr>
          <p:cNvPr id="36" name="Graphic 35">
            <a:extLst>
              <a:ext uri="{FF2B5EF4-FFF2-40B4-BE49-F238E27FC236}">
                <a16:creationId xmlns:a16="http://schemas.microsoft.com/office/drawing/2014/main" id="{ECC754E5-6178-A24A-BC16-8CB61BDAB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3369208"/>
            <a:ext cx="553627" cy="553627"/>
          </a:xfrm>
          <a:prstGeom prst="rect">
            <a:avLst/>
          </a:prstGeom>
        </p:spPr>
      </p:pic>
      <p:pic>
        <p:nvPicPr>
          <p:cNvPr id="37" name="Graphic 36">
            <a:extLst>
              <a:ext uri="{FF2B5EF4-FFF2-40B4-BE49-F238E27FC236}">
                <a16:creationId xmlns:a16="http://schemas.microsoft.com/office/drawing/2014/main" id="{B83ADB05-D3C0-E749-A557-5C80B6B8AE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237" y="4031112"/>
            <a:ext cx="553627" cy="553627"/>
          </a:xfrm>
          <a:prstGeom prst="rect">
            <a:avLst/>
          </a:prstGeom>
        </p:spPr>
      </p:pic>
      <p:sp>
        <p:nvSpPr>
          <p:cNvPr id="38" name="Rectangle 37">
            <a:extLst>
              <a:ext uri="{FF2B5EF4-FFF2-40B4-BE49-F238E27FC236}">
                <a16:creationId xmlns:a16="http://schemas.microsoft.com/office/drawing/2014/main" id="{EA0CC044-ABC6-D647-AED5-65413D362B25}"/>
              </a:ext>
            </a:extLst>
          </p:cNvPr>
          <p:cNvSpPr/>
          <p:nvPr/>
        </p:nvSpPr>
        <p:spPr>
          <a:xfrm>
            <a:off x="1102992" y="4788247"/>
            <a:ext cx="3111957" cy="523220"/>
          </a:xfrm>
          <a:prstGeom prst="rect">
            <a:avLst/>
          </a:prstGeom>
        </p:spPr>
        <p:txBody>
          <a:bodyPr wrap="square">
            <a:spAutoFit/>
          </a:bodyPr>
          <a:lstStyle/>
          <a:p>
            <a:pPr>
              <a:spcBef>
                <a:spcPts val="600"/>
              </a:spcBef>
            </a:pPr>
            <a:r>
              <a:rPr lang="en-US" sz="1400" dirty="0"/>
              <a:t>Guaranteed renewable as long as you pay your premium</a:t>
            </a:r>
          </a:p>
        </p:txBody>
      </p:sp>
      <p:pic>
        <p:nvPicPr>
          <p:cNvPr id="39" name="Graphic 38">
            <a:extLst>
              <a:ext uri="{FF2B5EF4-FFF2-40B4-BE49-F238E27FC236}">
                <a16:creationId xmlns:a16="http://schemas.microsoft.com/office/drawing/2014/main" id="{6E87CEC0-41B5-6B4E-9706-3A5C13B9A3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534" y="4765350"/>
            <a:ext cx="553627" cy="553627"/>
          </a:xfrm>
          <a:prstGeom prst="rect">
            <a:avLst/>
          </a:prstGeom>
        </p:spPr>
      </p:pic>
      <p:sp>
        <p:nvSpPr>
          <p:cNvPr id="21" name="Rectangle 20">
            <a:extLst>
              <a:ext uri="{FF2B5EF4-FFF2-40B4-BE49-F238E27FC236}">
                <a16:creationId xmlns:a16="http://schemas.microsoft.com/office/drawing/2014/main" id="{7DC6A0BD-CBAA-F649-B3FB-39830DD1F339}"/>
              </a:ext>
            </a:extLst>
          </p:cNvPr>
          <p:cNvSpPr/>
          <p:nvPr/>
        </p:nvSpPr>
        <p:spPr>
          <a:xfrm>
            <a:off x="823863" y="6144199"/>
            <a:ext cx="5038551" cy="200055"/>
          </a:xfrm>
          <a:prstGeom prst="rect">
            <a:avLst/>
          </a:prstGeom>
        </p:spPr>
        <p:txBody>
          <a:bodyPr wrap="square">
            <a:spAutoFit/>
          </a:bodyPr>
          <a:lstStyle/>
          <a:p>
            <a:r>
              <a:rPr lang="en-US" sz="700" dirty="0">
                <a:solidFill>
                  <a:schemeClr val="tx2"/>
                </a:solidFill>
              </a:rPr>
              <a:t>*Medicare Select plans use hospital networks</a:t>
            </a:r>
          </a:p>
        </p:txBody>
      </p:sp>
    </p:spTree>
    <p:extLst>
      <p:ext uri="{BB962C8B-B14F-4D97-AF65-F5344CB8AC3E}">
        <p14:creationId xmlns:p14="http://schemas.microsoft.com/office/powerpoint/2010/main" val="244061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How much does</a:t>
            </a:r>
            <a:br>
              <a:rPr lang="en-US" dirty="0">
                <a:solidFill>
                  <a:schemeClr val="accent1"/>
                </a:solidFill>
              </a:rPr>
            </a:br>
            <a:r>
              <a:rPr lang="en-US" dirty="0">
                <a:solidFill>
                  <a:schemeClr val="accent1"/>
                </a:solidFill>
              </a:rPr>
              <a:t>Medicare cost?</a:t>
            </a:r>
          </a:p>
        </p:txBody>
      </p:sp>
    </p:spTree>
    <p:extLst>
      <p:ext uri="{BB962C8B-B14F-4D97-AF65-F5344CB8AC3E}">
        <p14:creationId xmlns:p14="http://schemas.microsoft.com/office/powerpoint/2010/main" val="192120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4" y="347473"/>
            <a:ext cx="8311896" cy="667191"/>
          </a:xfrm>
        </p:spPr>
        <p:txBody>
          <a:bodyPr/>
          <a:lstStyle/>
          <a:p>
            <a:r>
              <a:rPr lang="en-US" dirty="0"/>
              <a:t>Part C, Part D and Medigap costs</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29</a:t>
            </a:fld>
            <a:endParaRPr lang="en-US" dirty="0">
              <a:solidFill>
                <a:schemeClr val="tx1"/>
              </a:solidFill>
            </a:endParaRPr>
          </a:p>
        </p:txBody>
      </p:sp>
      <p:sp>
        <p:nvSpPr>
          <p:cNvPr id="16" name="Content Placeholder 7">
            <a:extLst>
              <a:ext uri="{FF2B5EF4-FFF2-40B4-BE49-F238E27FC236}">
                <a16:creationId xmlns:a16="http://schemas.microsoft.com/office/drawing/2014/main" id="{44F2F39F-CC10-5F41-919D-E23F550307AA}"/>
              </a:ext>
            </a:extLst>
          </p:cNvPr>
          <p:cNvSpPr txBox="1">
            <a:spLocks/>
          </p:cNvSpPr>
          <p:nvPr/>
        </p:nvSpPr>
        <p:spPr>
          <a:xfrm>
            <a:off x="374903" y="1902391"/>
            <a:ext cx="7448297" cy="41413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600" b="1" dirty="0">
                <a:latin typeface="Arial" panose="020B0604020202020204" pitchFamily="34" charset="0"/>
              </a:rPr>
              <a:t>Costs you could pay </a:t>
            </a:r>
            <a:r>
              <a:rPr lang="en-US" sz="1600" b="1" dirty="0"/>
              <a:t>may include:</a:t>
            </a:r>
          </a:p>
          <a:p>
            <a:pPr marL="0" indent="0">
              <a:lnSpc>
                <a:spcPct val="100000"/>
              </a:lnSpc>
              <a:buNone/>
            </a:pPr>
            <a:endParaRPr lang="en-US" sz="1600" b="1" dirty="0">
              <a:latin typeface="Arial" panose="020B0604020202020204" pitchFamily="34" charset="0"/>
            </a:endParaRPr>
          </a:p>
        </p:txBody>
      </p:sp>
      <p:graphicFrame>
        <p:nvGraphicFramePr>
          <p:cNvPr id="17" name="Table Placeholder 5">
            <a:extLst>
              <a:ext uri="{FF2B5EF4-FFF2-40B4-BE49-F238E27FC236}">
                <a16:creationId xmlns:a16="http://schemas.microsoft.com/office/drawing/2014/main" id="{A81F8890-197F-C841-984E-794746ED24A6}"/>
              </a:ext>
            </a:extLst>
          </p:cNvPr>
          <p:cNvGraphicFramePr>
            <a:graphicFrameLocks/>
          </p:cNvGraphicFramePr>
          <p:nvPr>
            <p:extLst>
              <p:ext uri="{D42A27DB-BD31-4B8C-83A1-F6EECF244321}">
                <p14:modId xmlns:p14="http://schemas.microsoft.com/office/powerpoint/2010/main" val="3981566210"/>
              </p:ext>
            </p:extLst>
          </p:nvPr>
        </p:nvGraphicFramePr>
        <p:xfrm>
          <a:off x="457200" y="2434522"/>
          <a:ext cx="8327592" cy="1697455"/>
        </p:xfrm>
        <a:graphic>
          <a:graphicData uri="http://schemas.openxmlformats.org/drawingml/2006/table">
            <a:tbl>
              <a:tblPr firstRow="1" bandRow="1">
                <a:solidFill>
                  <a:schemeClr val="accent3"/>
                </a:solidFill>
                <a:tableStyleId>{8EC20E35-A176-4012-BC5E-935CFFF8708E}</a:tableStyleId>
              </a:tblPr>
              <a:tblGrid>
                <a:gridCol w="2775864">
                  <a:extLst>
                    <a:ext uri="{9D8B030D-6E8A-4147-A177-3AD203B41FA5}">
                      <a16:colId xmlns:a16="http://schemas.microsoft.com/office/drawing/2014/main" val="3182325754"/>
                    </a:ext>
                  </a:extLst>
                </a:gridCol>
                <a:gridCol w="2775864">
                  <a:extLst>
                    <a:ext uri="{9D8B030D-6E8A-4147-A177-3AD203B41FA5}">
                      <a16:colId xmlns:a16="http://schemas.microsoft.com/office/drawing/2014/main" val="1164319398"/>
                    </a:ext>
                  </a:extLst>
                </a:gridCol>
                <a:gridCol w="2775864">
                  <a:extLst>
                    <a:ext uri="{9D8B030D-6E8A-4147-A177-3AD203B41FA5}">
                      <a16:colId xmlns:a16="http://schemas.microsoft.com/office/drawing/2014/main" val="1719096265"/>
                    </a:ext>
                  </a:extLst>
                </a:gridCol>
              </a:tblGrid>
              <a:tr h="592555">
                <a:tc>
                  <a:txBody>
                    <a:bodyPr/>
                    <a:lstStyle/>
                    <a:p>
                      <a:pPr algn="l"/>
                      <a:r>
                        <a:rPr lang="en-US" sz="1400" dirty="0">
                          <a:solidFill>
                            <a:schemeClr val="bg1"/>
                          </a:solidFill>
                        </a:rPr>
                        <a:t>Medicare Advantage (Part C)</a:t>
                      </a:r>
                    </a:p>
                  </a:txBody>
                  <a:tcPr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400" dirty="0">
                          <a:solidFill>
                            <a:schemeClr val="bg1"/>
                          </a:solidFill>
                        </a:rPr>
                        <a:t>Part D prescription drug plans</a:t>
                      </a:r>
                    </a:p>
                  </a:txBody>
                  <a:tcPr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400" dirty="0">
                          <a:solidFill>
                            <a:schemeClr val="bg1"/>
                          </a:solidFill>
                        </a:rPr>
                        <a:t>Medicare supplement insurance (Medigap) plans</a:t>
                      </a:r>
                    </a:p>
                  </a:txBody>
                  <a:tcPr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8504681"/>
                  </a:ext>
                </a:extLst>
              </a:tr>
              <a:tr h="430949">
                <a:tc>
                  <a:txBody>
                    <a:bodyPr/>
                    <a:lstStyle/>
                    <a:p>
                      <a:pPr marL="285750" indent="-285750">
                        <a:spcBef>
                          <a:spcPts val="300"/>
                        </a:spcBef>
                        <a:buFont typeface="Arial" panose="020B0604020202020204" pitchFamily="34" charset="0"/>
                        <a:buChar char="•"/>
                      </a:pPr>
                      <a:r>
                        <a:rPr lang="en-US" sz="1400" b="0" dirty="0"/>
                        <a:t>Low to $0 monthly premium</a:t>
                      </a:r>
                    </a:p>
                    <a:p>
                      <a:pPr marL="285750" indent="-285750">
                        <a:spcBef>
                          <a:spcPts val="300"/>
                        </a:spcBef>
                        <a:buFont typeface="Arial" panose="020B0604020202020204" pitchFamily="34" charset="0"/>
                        <a:buChar char="•"/>
                      </a:pPr>
                      <a:r>
                        <a:rPr lang="en-US" sz="1400" b="0" dirty="0"/>
                        <a:t>Deductible</a:t>
                      </a:r>
                    </a:p>
                    <a:p>
                      <a:pPr marL="285750" indent="-285750">
                        <a:spcBef>
                          <a:spcPts val="300"/>
                        </a:spcBef>
                        <a:buFont typeface="Arial" panose="020B0604020202020204" pitchFamily="34" charset="0"/>
                        <a:buChar char="•"/>
                      </a:pPr>
                      <a:r>
                        <a:rPr lang="en-US" sz="1400" b="0" dirty="0"/>
                        <a:t>Copay</a:t>
                      </a:r>
                    </a:p>
                    <a:p>
                      <a:pPr marL="285750" indent="-285750">
                        <a:spcBef>
                          <a:spcPts val="300"/>
                        </a:spcBef>
                        <a:buFont typeface="Arial" panose="020B0604020202020204" pitchFamily="34" charset="0"/>
                        <a:buChar char="•"/>
                      </a:pPr>
                      <a:r>
                        <a:rPr lang="en-US" sz="1400" b="0" dirty="0"/>
                        <a:t>Coinsurance</a:t>
                      </a:r>
                    </a:p>
                  </a:txBody>
                  <a:tcPr marL="182880" marT="9144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300"/>
                        </a:spcBef>
                        <a:buFont typeface="Arial" panose="020B0604020202020204" pitchFamily="34" charset="0"/>
                        <a:buChar char="•"/>
                      </a:pPr>
                      <a:r>
                        <a:rPr lang="en-US" sz="1400" b="0" dirty="0">
                          <a:solidFill>
                            <a:schemeClr val="tx1"/>
                          </a:solidFill>
                        </a:rPr>
                        <a:t>Monthly premium</a:t>
                      </a:r>
                    </a:p>
                    <a:p>
                      <a:pPr marL="285750" indent="-285750">
                        <a:spcBef>
                          <a:spcPts val="300"/>
                        </a:spcBef>
                        <a:buFont typeface="Arial" panose="020B0604020202020204" pitchFamily="34" charset="0"/>
                        <a:buChar char="•"/>
                      </a:pPr>
                      <a:r>
                        <a:rPr lang="en-US" sz="1400" b="0" dirty="0">
                          <a:solidFill>
                            <a:schemeClr val="tx1"/>
                          </a:solidFill>
                        </a:rPr>
                        <a:t>Deductible</a:t>
                      </a:r>
                    </a:p>
                    <a:p>
                      <a:pPr marL="285750" indent="-285750">
                        <a:spcBef>
                          <a:spcPts val="300"/>
                        </a:spcBef>
                        <a:buFont typeface="Arial" panose="020B0604020202020204" pitchFamily="34" charset="0"/>
                        <a:buChar char="•"/>
                      </a:pPr>
                      <a:r>
                        <a:rPr lang="en-US" sz="1400" b="0" dirty="0">
                          <a:solidFill>
                            <a:schemeClr val="tx1"/>
                          </a:solidFill>
                        </a:rPr>
                        <a:t>Copay</a:t>
                      </a:r>
                    </a:p>
                    <a:p>
                      <a:pPr marL="285750" indent="-285750">
                        <a:spcBef>
                          <a:spcPts val="300"/>
                        </a:spcBef>
                        <a:buFont typeface="Arial" panose="020B0604020202020204" pitchFamily="34" charset="0"/>
                        <a:buChar char="•"/>
                      </a:pPr>
                      <a:r>
                        <a:rPr lang="en-US" sz="1400" b="0" dirty="0">
                          <a:solidFill>
                            <a:schemeClr val="tx1"/>
                          </a:solidFill>
                        </a:rPr>
                        <a:t>Coinsurance </a:t>
                      </a:r>
                    </a:p>
                  </a:txBody>
                  <a:tcPr marL="182880" marT="9144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300"/>
                        </a:spcBef>
                        <a:buFont typeface="Arial" panose="020B0604020202020204" pitchFamily="34" charset="0"/>
                        <a:buChar char="•"/>
                      </a:pPr>
                      <a:r>
                        <a:rPr lang="en-US" sz="1400" b="0" dirty="0">
                          <a:solidFill>
                            <a:schemeClr val="tx1"/>
                          </a:solidFill>
                        </a:rPr>
                        <a:t>Monthly premium</a:t>
                      </a:r>
                    </a:p>
                    <a:p>
                      <a:pPr marL="285750" indent="-285750">
                        <a:spcBef>
                          <a:spcPts val="300"/>
                        </a:spcBef>
                        <a:buFont typeface="Arial" panose="020B0604020202020204" pitchFamily="34" charset="0"/>
                        <a:buChar char="•"/>
                      </a:pPr>
                      <a:r>
                        <a:rPr lang="en-US" sz="1400" b="0" dirty="0">
                          <a:solidFill>
                            <a:schemeClr val="tx1"/>
                          </a:solidFill>
                        </a:rPr>
                        <a:t>Deductible</a:t>
                      </a:r>
                    </a:p>
                    <a:p>
                      <a:pPr marL="285750" indent="-285750">
                        <a:spcBef>
                          <a:spcPts val="300"/>
                        </a:spcBef>
                        <a:buFont typeface="Arial" panose="020B0604020202020204" pitchFamily="34" charset="0"/>
                        <a:buChar char="•"/>
                      </a:pPr>
                      <a:r>
                        <a:rPr lang="en-US" sz="1400" b="0" dirty="0">
                          <a:solidFill>
                            <a:schemeClr val="tx1"/>
                          </a:solidFill>
                        </a:rPr>
                        <a:t>Copays</a:t>
                      </a:r>
                    </a:p>
                  </a:txBody>
                  <a:tcPr marL="182880" marT="9144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bl>
          </a:graphicData>
        </a:graphic>
      </p:graphicFrame>
      <p:sp>
        <p:nvSpPr>
          <p:cNvPr id="8" name="Content Placeholder 7">
            <a:extLst>
              <a:ext uri="{FF2B5EF4-FFF2-40B4-BE49-F238E27FC236}">
                <a16:creationId xmlns:a16="http://schemas.microsoft.com/office/drawing/2014/main" id="{07B7F15D-217C-4F4F-8D6A-E6C53142E8BA}"/>
              </a:ext>
            </a:extLst>
          </p:cNvPr>
          <p:cNvSpPr txBox="1">
            <a:spLocks/>
          </p:cNvSpPr>
          <p:nvPr/>
        </p:nvSpPr>
        <p:spPr>
          <a:xfrm>
            <a:off x="374903" y="1303865"/>
            <a:ext cx="7773418" cy="30932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dirty="0"/>
              <a:t>Plans will vary in the costs they choose to include and how much</a:t>
            </a:r>
          </a:p>
        </p:txBody>
      </p:sp>
      <p:sp>
        <p:nvSpPr>
          <p:cNvPr id="20" name="Text Placeholder 5">
            <a:extLst>
              <a:ext uri="{FF2B5EF4-FFF2-40B4-BE49-F238E27FC236}">
                <a16:creationId xmlns:a16="http://schemas.microsoft.com/office/drawing/2014/main" id="{D5891A53-A8D1-AA48-B501-942110685602}"/>
              </a:ext>
            </a:extLst>
          </p:cNvPr>
          <p:cNvSpPr txBox="1">
            <a:spLocks/>
          </p:cNvSpPr>
          <p:nvPr/>
        </p:nvSpPr>
        <p:spPr>
          <a:xfrm>
            <a:off x="1150358" y="4910968"/>
            <a:ext cx="6882715" cy="554268"/>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Medicare Advantage plans have an annual out-of-pocket maximum for covered services.</a:t>
            </a:r>
          </a:p>
        </p:txBody>
      </p:sp>
      <p:cxnSp>
        <p:nvCxnSpPr>
          <p:cNvPr id="21" name="Straight Connector 20">
            <a:extLst>
              <a:ext uri="{FF2B5EF4-FFF2-40B4-BE49-F238E27FC236}">
                <a16:creationId xmlns:a16="http://schemas.microsoft.com/office/drawing/2014/main" id="{17EE9F49-2390-E245-8BAA-9B4E1D10AA5F}"/>
              </a:ext>
            </a:extLst>
          </p:cNvPr>
          <p:cNvCxnSpPr>
            <a:cxnSpLocks/>
          </p:cNvCxnSpPr>
          <p:nvPr/>
        </p:nvCxnSpPr>
        <p:spPr>
          <a:xfrm>
            <a:off x="457364" y="4540819"/>
            <a:ext cx="7974443" cy="0"/>
          </a:xfrm>
          <a:prstGeom prst="line">
            <a:avLst/>
          </a:prstGeom>
          <a:noFill/>
          <a:ln w="9525" cap="flat" cmpd="sng" algn="ctr">
            <a:solidFill>
              <a:schemeClr val="tx2">
                <a:lumMod val="60000"/>
                <a:lumOff val="40000"/>
              </a:schemeClr>
            </a:solidFill>
            <a:prstDash val="solid"/>
          </a:ln>
          <a:effectLst/>
        </p:spPr>
      </p:cxnSp>
      <p:pic>
        <p:nvPicPr>
          <p:cNvPr id="22" name="Graphic 21">
            <a:extLst>
              <a:ext uri="{FF2B5EF4-FFF2-40B4-BE49-F238E27FC236}">
                <a16:creationId xmlns:a16="http://schemas.microsoft.com/office/drawing/2014/main" id="{FD862523-7E71-1F49-86FF-E285C0F04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364" y="4910968"/>
            <a:ext cx="554268" cy="554268"/>
          </a:xfrm>
          <a:prstGeom prst="rect">
            <a:avLst/>
          </a:prstGeom>
        </p:spPr>
      </p:pic>
    </p:spTree>
    <p:extLst>
      <p:ext uri="{BB962C8B-B14F-4D97-AF65-F5344CB8AC3E}">
        <p14:creationId xmlns:p14="http://schemas.microsoft.com/office/powerpoint/2010/main" val="145732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2"/>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0"/>
          </p:nvPr>
        </p:nvSpPr>
        <p:spPr/>
        <p:txBody>
          <a:bodyPr/>
          <a:lstStyle/>
          <a:p>
            <a:fld id="{90F9BDA0-AF0E-4BA8-B742-3B9C92A3E6FE}" type="slidenum">
              <a:rPr lang="en-US" smtClean="0"/>
              <a:pPr/>
              <a:t>3</a:t>
            </a:fld>
            <a:endParaRPr lang="en-US" dirty="0"/>
          </a:p>
        </p:txBody>
      </p:sp>
      <p:sp>
        <p:nvSpPr>
          <p:cNvPr id="9" name="Content Placeholder 8">
            <a:extLst>
              <a:ext uri="{FF2B5EF4-FFF2-40B4-BE49-F238E27FC236}">
                <a16:creationId xmlns:a16="http://schemas.microsoft.com/office/drawing/2014/main" id="{881DFCB3-2570-604C-8CD3-FA168B522322}"/>
              </a:ext>
            </a:extLst>
          </p:cNvPr>
          <p:cNvSpPr>
            <a:spLocks noGrp="1"/>
          </p:cNvSpPr>
          <p:nvPr>
            <p:ph type="body" sz="quarter" idx="12"/>
          </p:nvPr>
        </p:nvSpPr>
        <p:spPr>
          <a:xfrm>
            <a:off x="358556" y="1288657"/>
            <a:ext cx="804672" cy="1072896"/>
          </a:xfrm>
        </p:spPr>
        <p:txBody>
          <a:bodyPr/>
          <a:lstStyle/>
          <a:p>
            <a:r>
              <a:rPr lang="en-US" dirty="0"/>
              <a:t>1</a:t>
            </a:r>
          </a:p>
        </p:txBody>
      </p:sp>
      <p:sp>
        <p:nvSpPr>
          <p:cNvPr id="2" name="Text Placeholder 1">
            <a:extLst>
              <a:ext uri="{FF2B5EF4-FFF2-40B4-BE49-F238E27FC236}">
                <a16:creationId xmlns:a16="http://schemas.microsoft.com/office/drawing/2014/main" id="{76736C3D-2CE8-0840-8E95-86C61B8174FB}"/>
              </a:ext>
            </a:extLst>
          </p:cNvPr>
          <p:cNvSpPr>
            <a:spLocks noGrp="1"/>
          </p:cNvSpPr>
          <p:nvPr>
            <p:ph type="body" sz="quarter" idx="13"/>
          </p:nvPr>
        </p:nvSpPr>
        <p:spPr>
          <a:xfrm>
            <a:off x="358556" y="2156727"/>
            <a:ext cx="804672" cy="1072896"/>
          </a:xfrm>
        </p:spPr>
        <p:txBody>
          <a:bodyPr/>
          <a:lstStyle/>
          <a:p>
            <a:r>
              <a:rPr lang="en-US" dirty="0"/>
              <a:t>2</a:t>
            </a:r>
          </a:p>
        </p:txBody>
      </p:sp>
      <p:sp>
        <p:nvSpPr>
          <p:cNvPr id="3" name="Text Placeholder 2">
            <a:extLst>
              <a:ext uri="{FF2B5EF4-FFF2-40B4-BE49-F238E27FC236}">
                <a16:creationId xmlns:a16="http://schemas.microsoft.com/office/drawing/2014/main" id="{6F9FF273-B0A3-9744-B7AB-23DEB904A59D}"/>
              </a:ext>
            </a:extLst>
          </p:cNvPr>
          <p:cNvSpPr>
            <a:spLocks noGrp="1"/>
          </p:cNvSpPr>
          <p:nvPr>
            <p:ph type="body" sz="quarter" idx="14"/>
          </p:nvPr>
        </p:nvSpPr>
        <p:spPr>
          <a:xfrm>
            <a:off x="358556" y="3051528"/>
            <a:ext cx="804672" cy="1072896"/>
          </a:xfrm>
        </p:spPr>
        <p:txBody>
          <a:bodyPr/>
          <a:lstStyle/>
          <a:p>
            <a:r>
              <a:rPr lang="en-US" dirty="0"/>
              <a:t>3</a:t>
            </a:r>
          </a:p>
        </p:txBody>
      </p:sp>
      <p:sp>
        <p:nvSpPr>
          <p:cNvPr id="4" name="Text Placeholder 3">
            <a:extLst>
              <a:ext uri="{FF2B5EF4-FFF2-40B4-BE49-F238E27FC236}">
                <a16:creationId xmlns:a16="http://schemas.microsoft.com/office/drawing/2014/main" id="{D099C31D-54ED-7E4C-ABF8-CB7E92178636}"/>
              </a:ext>
            </a:extLst>
          </p:cNvPr>
          <p:cNvSpPr>
            <a:spLocks noGrp="1"/>
          </p:cNvSpPr>
          <p:nvPr>
            <p:ph type="body" sz="quarter" idx="15"/>
          </p:nvPr>
        </p:nvSpPr>
        <p:spPr>
          <a:xfrm>
            <a:off x="358556" y="3949441"/>
            <a:ext cx="804672" cy="1072896"/>
          </a:xfrm>
        </p:spPr>
        <p:txBody>
          <a:bodyPr/>
          <a:lstStyle/>
          <a:p>
            <a:r>
              <a:rPr lang="en-US" dirty="0"/>
              <a:t>4</a:t>
            </a:r>
          </a:p>
        </p:txBody>
      </p:sp>
      <p:sp>
        <p:nvSpPr>
          <p:cNvPr id="5" name="Text Placeholder 4">
            <a:extLst>
              <a:ext uri="{FF2B5EF4-FFF2-40B4-BE49-F238E27FC236}">
                <a16:creationId xmlns:a16="http://schemas.microsoft.com/office/drawing/2014/main" id="{AFC6ADD0-7A3A-1343-AD7B-BE74951D920D}"/>
              </a:ext>
            </a:extLst>
          </p:cNvPr>
          <p:cNvSpPr>
            <a:spLocks noGrp="1"/>
          </p:cNvSpPr>
          <p:nvPr>
            <p:ph type="body" sz="quarter" idx="16"/>
          </p:nvPr>
        </p:nvSpPr>
        <p:spPr>
          <a:xfrm>
            <a:off x="1229827" y="1593629"/>
            <a:ext cx="4369737" cy="328313"/>
          </a:xfrm>
        </p:spPr>
        <p:txBody>
          <a:bodyPr/>
          <a:lstStyle/>
          <a:p>
            <a:r>
              <a:rPr lang="en-US" dirty="0"/>
              <a:t>What is Medicare?</a:t>
            </a:r>
          </a:p>
        </p:txBody>
      </p:sp>
      <p:sp>
        <p:nvSpPr>
          <p:cNvPr id="7" name="Text Placeholder 6">
            <a:extLst>
              <a:ext uri="{FF2B5EF4-FFF2-40B4-BE49-F238E27FC236}">
                <a16:creationId xmlns:a16="http://schemas.microsoft.com/office/drawing/2014/main" id="{74291D4D-9772-7A4E-A141-D385D4B3AEBE}"/>
              </a:ext>
            </a:extLst>
          </p:cNvPr>
          <p:cNvSpPr>
            <a:spLocks noGrp="1"/>
          </p:cNvSpPr>
          <p:nvPr>
            <p:ph type="body" sz="quarter" idx="18"/>
          </p:nvPr>
        </p:nvSpPr>
        <p:spPr>
          <a:xfrm>
            <a:off x="1229827" y="2467557"/>
            <a:ext cx="4369737" cy="328313"/>
          </a:xfrm>
        </p:spPr>
        <p:txBody>
          <a:bodyPr/>
          <a:lstStyle/>
          <a:p>
            <a:r>
              <a:rPr lang="en-US" dirty="0"/>
              <a:t>Who can get Medicare?</a:t>
            </a:r>
          </a:p>
        </p:txBody>
      </p:sp>
      <p:sp>
        <p:nvSpPr>
          <p:cNvPr id="11" name="Text Placeholder 10">
            <a:extLst>
              <a:ext uri="{FF2B5EF4-FFF2-40B4-BE49-F238E27FC236}">
                <a16:creationId xmlns:a16="http://schemas.microsoft.com/office/drawing/2014/main" id="{265BF251-EF68-FF47-89D1-E816FCF529CC}"/>
              </a:ext>
            </a:extLst>
          </p:cNvPr>
          <p:cNvSpPr>
            <a:spLocks noGrp="1"/>
          </p:cNvSpPr>
          <p:nvPr>
            <p:ph type="body" sz="quarter" idx="20"/>
          </p:nvPr>
        </p:nvSpPr>
        <p:spPr>
          <a:xfrm>
            <a:off x="1229827" y="3293488"/>
            <a:ext cx="2729613" cy="506535"/>
          </a:xfrm>
        </p:spPr>
        <p:txBody>
          <a:bodyPr/>
          <a:lstStyle/>
          <a:p>
            <a:r>
              <a:rPr lang="en-US" dirty="0"/>
              <a:t>Do I need Medicare if I plan to work past 65?</a:t>
            </a:r>
          </a:p>
        </p:txBody>
      </p:sp>
      <p:sp>
        <p:nvSpPr>
          <p:cNvPr id="14" name="Text Placeholder 13">
            <a:extLst>
              <a:ext uri="{FF2B5EF4-FFF2-40B4-BE49-F238E27FC236}">
                <a16:creationId xmlns:a16="http://schemas.microsoft.com/office/drawing/2014/main" id="{1CA7F66B-4B46-B844-BCF3-277356DE3693}"/>
              </a:ext>
            </a:extLst>
          </p:cNvPr>
          <p:cNvSpPr>
            <a:spLocks noGrp="1"/>
          </p:cNvSpPr>
          <p:nvPr>
            <p:ph type="body" sz="quarter" idx="22"/>
          </p:nvPr>
        </p:nvSpPr>
        <p:spPr>
          <a:xfrm>
            <a:off x="1229827" y="4265095"/>
            <a:ext cx="4369737" cy="328313"/>
          </a:xfrm>
        </p:spPr>
        <p:txBody>
          <a:bodyPr/>
          <a:lstStyle/>
          <a:p>
            <a:r>
              <a:rPr lang="en-US" dirty="0"/>
              <a:t>What does Medicare cover?</a:t>
            </a:r>
          </a:p>
        </p:txBody>
      </p:sp>
      <p:sp>
        <p:nvSpPr>
          <p:cNvPr id="16" name="Title 7">
            <a:extLst>
              <a:ext uri="{FF2B5EF4-FFF2-40B4-BE49-F238E27FC236}">
                <a16:creationId xmlns:a16="http://schemas.microsoft.com/office/drawing/2014/main" id="{2B276D7D-B567-8A41-A384-2CF4426F36BA}"/>
              </a:ext>
            </a:extLst>
          </p:cNvPr>
          <p:cNvSpPr txBox="1">
            <a:spLocks/>
          </p:cNvSpPr>
          <p:nvPr/>
        </p:nvSpPr>
        <p:spPr>
          <a:xfrm>
            <a:off x="374914" y="347472"/>
            <a:ext cx="8322099" cy="732508"/>
          </a:xfrm>
          <a:prstGeom prst="rect">
            <a:avLst/>
          </a:prstGeom>
        </p:spPr>
        <p:txBody>
          <a:bodyPr/>
          <a:lstStyle>
            <a:lvl1pPr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a:lstStyle>
          <a:p>
            <a:r>
              <a:rPr lang="en-US" sz="2800" dirty="0"/>
              <a:t>Top 10 Medicare questions</a:t>
            </a:r>
          </a:p>
        </p:txBody>
      </p:sp>
      <p:sp>
        <p:nvSpPr>
          <p:cNvPr id="12" name="Text Placeholder 3">
            <a:extLst>
              <a:ext uri="{FF2B5EF4-FFF2-40B4-BE49-F238E27FC236}">
                <a16:creationId xmlns:a16="http://schemas.microsoft.com/office/drawing/2014/main" id="{1B59642E-0CA7-A04E-9FE6-55497A23E228}"/>
              </a:ext>
            </a:extLst>
          </p:cNvPr>
          <p:cNvSpPr txBox="1">
            <a:spLocks/>
          </p:cNvSpPr>
          <p:nvPr/>
        </p:nvSpPr>
        <p:spPr>
          <a:xfrm>
            <a:off x="358556" y="4847853"/>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5</a:t>
            </a:r>
          </a:p>
        </p:txBody>
      </p:sp>
      <p:sp>
        <p:nvSpPr>
          <p:cNvPr id="15" name="Text Placeholder 13">
            <a:extLst>
              <a:ext uri="{FF2B5EF4-FFF2-40B4-BE49-F238E27FC236}">
                <a16:creationId xmlns:a16="http://schemas.microsoft.com/office/drawing/2014/main" id="{8A8A3894-D027-7646-A46A-00B4B36E2FE0}"/>
              </a:ext>
            </a:extLst>
          </p:cNvPr>
          <p:cNvSpPr txBox="1">
            <a:spLocks/>
          </p:cNvSpPr>
          <p:nvPr/>
        </p:nvSpPr>
        <p:spPr>
          <a:xfrm>
            <a:off x="1229827" y="5095139"/>
            <a:ext cx="3111437"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pPr>
            <a:r>
              <a:rPr lang="en-US" dirty="0"/>
              <a:t>Where can I get more coverage?</a:t>
            </a:r>
          </a:p>
        </p:txBody>
      </p:sp>
      <p:sp>
        <p:nvSpPr>
          <p:cNvPr id="17" name="Content Placeholder 8">
            <a:extLst>
              <a:ext uri="{FF2B5EF4-FFF2-40B4-BE49-F238E27FC236}">
                <a16:creationId xmlns:a16="http://schemas.microsoft.com/office/drawing/2014/main" id="{6BBDCF79-2D14-6044-AD68-6356C9E0BFB4}"/>
              </a:ext>
            </a:extLst>
          </p:cNvPr>
          <p:cNvSpPr txBox="1">
            <a:spLocks/>
          </p:cNvSpPr>
          <p:nvPr/>
        </p:nvSpPr>
        <p:spPr>
          <a:xfrm>
            <a:off x="4485177" y="1288657"/>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6</a:t>
            </a:r>
          </a:p>
        </p:txBody>
      </p:sp>
      <p:sp>
        <p:nvSpPr>
          <p:cNvPr id="18" name="Text Placeholder 1">
            <a:extLst>
              <a:ext uri="{FF2B5EF4-FFF2-40B4-BE49-F238E27FC236}">
                <a16:creationId xmlns:a16="http://schemas.microsoft.com/office/drawing/2014/main" id="{78564A9B-4C92-1B4D-AA12-C5822F01EBC8}"/>
              </a:ext>
            </a:extLst>
          </p:cNvPr>
          <p:cNvSpPr txBox="1">
            <a:spLocks/>
          </p:cNvSpPr>
          <p:nvPr/>
        </p:nvSpPr>
        <p:spPr>
          <a:xfrm>
            <a:off x="4485177" y="2156727"/>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7</a:t>
            </a:r>
          </a:p>
        </p:txBody>
      </p:sp>
      <p:sp>
        <p:nvSpPr>
          <p:cNvPr id="19" name="Text Placeholder 2">
            <a:extLst>
              <a:ext uri="{FF2B5EF4-FFF2-40B4-BE49-F238E27FC236}">
                <a16:creationId xmlns:a16="http://schemas.microsoft.com/office/drawing/2014/main" id="{22E08897-2957-FB41-BC8B-628FAE6E565A}"/>
              </a:ext>
            </a:extLst>
          </p:cNvPr>
          <p:cNvSpPr txBox="1">
            <a:spLocks/>
          </p:cNvSpPr>
          <p:nvPr/>
        </p:nvSpPr>
        <p:spPr>
          <a:xfrm>
            <a:off x="4485177" y="3051528"/>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8</a:t>
            </a:r>
          </a:p>
        </p:txBody>
      </p:sp>
      <p:sp>
        <p:nvSpPr>
          <p:cNvPr id="20" name="Text Placeholder 3">
            <a:extLst>
              <a:ext uri="{FF2B5EF4-FFF2-40B4-BE49-F238E27FC236}">
                <a16:creationId xmlns:a16="http://schemas.microsoft.com/office/drawing/2014/main" id="{E5312BD5-E9D3-034C-9E98-FC6ADC3450F8}"/>
              </a:ext>
            </a:extLst>
          </p:cNvPr>
          <p:cNvSpPr txBox="1">
            <a:spLocks/>
          </p:cNvSpPr>
          <p:nvPr/>
        </p:nvSpPr>
        <p:spPr>
          <a:xfrm>
            <a:off x="4485177" y="3949441"/>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9</a:t>
            </a:r>
          </a:p>
        </p:txBody>
      </p:sp>
      <p:sp>
        <p:nvSpPr>
          <p:cNvPr id="21" name="Text Placeholder 4">
            <a:extLst>
              <a:ext uri="{FF2B5EF4-FFF2-40B4-BE49-F238E27FC236}">
                <a16:creationId xmlns:a16="http://schemas.microsoft.com/office/drawing/2014/main" id="{C580C029-8405-2248-AD06-96CCC9E74F69}"/>
              </a:ext>
            </a:extLst>
          </p:cNvPr>
          <p:cNvSpPr txBox="1">
            <a:spLocks/>
          </p:cNvSpPr>
          <p:nvPr/>
        </p:nvSpPr>
        <p:spPr>
          <a:xfrm>
            <a:off x="5356448" y="1593629"/>
            <a:ext cx="4369737"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What does Medicare cost?</a:t>
            </a:r>
          </a:p>
        </p:txBody>
      </p:sp>
      <p:sp>
        <p:nvSpPr>
          <p:cNvPr id="22" name="Text Placeholder 6">
            <a:extLst>
              <a:ext uri="{FF2B5EF4-FFF2-40B4-BE49-F238E27FC236}">
                <a16:creationId xmlns:a16="http://schemas.microsoft.com/office/drawing/2014/main" id="{06DFA8AE-5622-6046-85CE-CDD2B9A3596A}"/>
              </a:ext>
            </a:extLst>
          </p:cNvPr>
          <p:cNvSpPr txBox="1">
            <a:spLocks/>
          </p:cNvSpPr>
          <p:nvPr/>
        </p:nvSpPr>
        <p:spPr>
          <a:xfrm>
            <a:off x="5356448" y="2372508"/>
            <a:ext cx="4369737"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pPr>
            <a:r>
              <a:rPr lang="en-US" sz="1600" dirty="0"/>
              <a:t>How do I choose </a:t>
            </a:r>
            <a:br>
              <a:rPr lang="en-US" sz="1600" dirty="0"/>
            </a:br>
            <a:r>
              <a:rPr lang="en-US" sz="1600" dirty="0"/>
              <a:t>Medicare coverage?</a:t>
            </a:r>
          </a:p>
        </p:txBody>
      </p:sp>
      <p:sp>
        <p:nvSpPr>
          <p:cNvPr id="23" name="Text Placeholder 10">
            <a:extLst>
              <a:ext uri="{FF2B5EF4-FFF2-40B4-BE49-F238E27FC236}">
                <a16:creationId xmlns:a16="http://schemas.microsoft.com/office/drawing/2014/main" id="{40B03B2C-A339-F443-96E0-01DADDB67D66}"/>
              </a:ext>
            </a:extLst>
          </p:cNvPr>
          <p:cNvSpPr txBox="1">
            <a:spLocks/>
          </p:cNvSpPr>
          <p:nvPr/>
        </p:nvSpPr>
        <p:spPr>
          <a:xfrm>
            <a:off x="5356449" y="3365410"/>
            <a:ext cx="2923428"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pPr>
            <a:r>
              <a:rPr lang="en-US" sz="1600" dirty="0"/>
              <a:t>When can I enroll? </a:t>
            </a:r>
          </a:p>
        </p:txBody>
      </p:sp>
      <p:sp>
        <p:nvSpPr>
          <p:cNvPr id="24" name="Text Placeholder 13">
            <a:extLst>
              <a:ext uri="{FF2B5EF4-FFF2-40B4-BE49-F238E27FC236}">
                <a16:creationId xmlns:a16="http://schemas.microsoft.com/office/drawing/2014/main" id="{EF97865F-0486-FF46-B66D-CD4C24ABEF11}"/>
              </a:ext>
            </a:extLst>
          </p:cNvPr>
          <p:cNvSpPr txBox="1">
            <a:spLocks/>
          </p:cNvSpPr>
          <p:nvPr/>
        </p:nvSpPr>
        <p:spPr>
          <a:xfrm>
            <a:off x="5356448" y="4256549"/>
            <a:ext cx="4369737"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pPr>
            <a:r>
              <a:rPr lang="en-US" sz="1600" dirty="0"/>
              <a:t>When can I change my coverage?</a:t>
            </a:r>
          </a:p>
        </p:txBody>
      </p:sp>
      <p:sp>
        <p:nvSpPr>
          <p:cNvPr id="25" name="Text Placeholder 3">
            <a:extLst>
              <a:ext uri="{FF2B5EF4-FFF2-40B4-BE49-F238E27FC236}">
                <a16:creationId xmlns:a16="http://schemas.microsoft.com/office/drawing/2014/main" id="{C3503978-E71B-8D48-91B1-1D9DEDDB27CE}"/>
              </a:ext>
            </a:extLst>
          </p:cNvPr>
          <p:cNvSpPr txBox="1">
            <a:spLocks/>
          </p:cNvSpPr>
          <p:nvPr/>
        </p:nvSpPr>
        <p:spPr>
          <a:xfrm>
            <a:off x="4485177" y="4847853"/>
            <a:ext cx="804672" cy="1072896"/>
          </a:xfrm>
          <a:prstGeom prst="rect">
            <a:avLst/>
          </a:prstGeom>
          <a:noFill/>
        </p:spPr>
        <p:txBody>
          <a:bodyPr vert="horz" wrap="none" lIns="0" tIns="0" rIns="0" bIns="164592" rtlCol="0" anchor="ctr" anchorCtr="0">
            <a:noAutofit/>
          </a:bodyPr>
          <a:lstStyle>
            <a:lvl1pPr marL="0" indent="0" algn="ctr" defTabSz="685750" rtl="0" eaLnBrk="1" latinLnBrk="0" hangingPunct="1">
              <a:lnSpc>
                <a:spcPct val="100000"/>
              </a:lnSpc>
              <a:spcBef>
                <a:spcPts val="0"/>
              </a:spcBef>
              <a:spcAft>
                <a:spcPts val="0"/>
              </a:spcAft>
              <a:buClr>
                <a:schemeClr val="accent1"/>
              </a:buClr>
              <a:buFont typeface="Arial" panose="020B0604020202020204" pitchFamily="34" charset="0"/>
              <a:buNone/>
              <a:tabLst/>
              <a:defRPr sz="5000" b="1" i="0" kern="1200">
                <a:solidFill>
                  <a:schemeClr val="accent1"/>
                </a:solidFill>
                <a:latin typeface="+mn-lt"/>
                <a:ea typeface="+mn-ea"/>
                <a:cs typeface="Times New Roman" panose="02020603050405020304" pitchFamily="18"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4000" b="0" i="0" kern="1200">
                <a:solidFill>
                  <a:schemeClr val="bg1"/>
                </a:solidFill>
                <a:latin typeface="+mj-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4000" b="0" i="0" kern="1200">
                <a:solidFill>
                  <a:schemeClr val="bg1"/>
                </a:solidFill>
                <a:latin typeface="+mj-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10</a:t>
            </a:r>
          </a:p>
        </p:txBody>
      </p:sp>
      <p:sp>
        <p:nvSpPr>
          <p:cNvPr id="26" name="Text Placeholder 13">
            <a:extLst>
              <a:ext uri="{FF2B5EF4-FFF2-40B4-BE49-F238E27FC236}">
                <a16:creationId xmlns:a16="http://schemas.microsoft.com/office/drawing/2014/main" id="{64A6DFDC-8960-0543-B915-6E213E0994B5}"/>
              </a:ext>
            </a:extLst>
          </p:cNvPr>
          <p:cNvSpPr txBox="1">
            <a:spLocks/>
          </p:cNvSpPr>
          <p:nvPr/>
        </p:nvSpPr>
        <p:spPr>
          <a:xfrm>
            <a:off x="5356448" y="5154961"/>
            <a:ext cx="3111437" cy="328313"/>
          </a:xfrm>
          <a:prstGeom prst="rect">
            <a:avLst/>
          </a:prstGeom>
        </p:spPr>
        <p:txBody>
          <a:bodyPr vert="horz" lIns="91440" tIns="45720" rIns="91440" bIns="45720" rtlCol="0">
            <a:noAutofit/>
          </a:bodyPr>
          <a:lstStyle>
            <a:lvl1pPr marL="0" indent="0" algn="l" defTabSz="685750" rtl="0" eaLnBrk="1" latinLnBrk="0" hangingPunct="1">
              <a:lnSpc>
                <a:spcPct val="90000"/>
              </a:lnSpc>
              <a:spcBef>
                <a:spcPts val="300"/>
              </a:spcBef>
              <a:spcAft>
                <a:spcPts val="600"/>
              </a:spcAft>
              <a:buClr>
                <a:schemeClr val="accent1"/>
              </a:buClr>
              <a:buFont typeface="Arial" panose="020B0604020202020204" pitchFamily="34" charset="0"/>
              <a:buNone/>
              <a:tabLst/>
              <a:defRPr sz="1500" b="1" i="0" kern="1200">
                <a:solidFill>
                  <a:schemeClr val="accent1"/>
                </a:solidFill>
                <a:latin typeface="+mn-lt"/>
                <a:ea typeface="+mn-ea"/>
                <a:cs typeface="Arial" panose="020B0604020202020204" pitchFamily="34" charset="0"/>
              </a:defRPr>
            </a:lvl1pPr>
            <a:lvl2pPr marL="88894" indent="0" algn="l" defTabSz="685750" rtl="0" eaLnBrk="1" latinLnBrk="0" hangingPunct="1">
              <a:lnSpc>
                <a:spcPct val="90000"/>
              </a:lnSpc>
              <a:spcBef>
                <a:spcPts val="0"/>
              </a:spcBef>
              <a:spcAft>
                <a:spcPts val="600"/>
              </a:spcAft>
              <a:buClr>
                <a:schemeClr val="accent1"/>
              </a:buClr>
              <a:buFont typeface="System Font Regular"/>
              <a:buNone/>
              <a:tabLst/>
              <a:defRPr sz="1400" b="0" i="0" kern="1200">
                <a:solidFill>
                  <a:schemeClr val="accent1"/>
                </a:solidFill>
                <a:latin typeface="+mn-lt"/>
                <a:ea typeface="+mn-ea"/>
                <a:cs typeface="Arial" panose="020B0604020202020204" pitchFamily="34" charset="0"/>
              </a:defRPr>
            </a:lvl2pPr>
            <a:lvl3pPr marL="161913"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200" b="0" i="0" kern="1200">
                <a:solidFill>
                  <a:schemeClr val="accent1"/>
                </a:solidFill>
                <a:latin typeface="+mn-lt"/>
                <a:ea typeface="+mn-ea"/>
                <a:cs typeface="Arial" panose="020B0604020202020204" pitchFamily="34" charset="0"/>
              </a:defRPr>
            </a:lvl3pPr>
            <a:lvl4pPr marL="241282" indent="0" algn="l" defTabSz="685750" rtl="0" eaLnBrk="1" latinLnBrk="0" hangingPunct="1">
              <a:lnSpc>
                <a:spcPct val="90000"/>
              </a:lnSpc>
              <a:spcBef>
                <a:spcPts val="0"/>
              </a:spcBef>
              <a:spcAft>
                <a:spcPts val="600"/>
              </a:spcAft>
              <a:buClr>
                <a:schemeClr val="accent1"/>
              </a:buClr>
              <a:buFont typeface="System Font Regular"/>
              <a:buNone/>
              <a:tabLst/>
              <a:defRPr sz="1100" b="0" i="0" kern="1200">
                <a:solidFill>
                  <a:schemeClr val="accent1"/>
                </a:solidFill>
                <a:latin typeface="+mn-lt"/>
                <a:ea typeface="+mn-ea"/>
                <a:cs typeface="Arial" panose="020B0604020202020204" pitchFamily="34" charset="0"/>
              </a:defRPr>
            </a:lvl4pPr>
            <a:lvl5pPr marL="311127" indent="0" algn="l" defTabSz="685750" rtl="0" eaLnBrk="1" latinLnBrk="0" hangingPunct="1">
              <a:lnSpc>
                <a:spcPct val="90000"/>
              </a:lnSpc>
              <a:spcBef>
                <a:spcPts val="0"/>
              </a:spcBef>
              <a:spcAft>
                <a:spcPts val="600"/>
              </a:spcAft>
              <a:buClr>
                <a:schemeClr val="accent1"/>
              </a:buClr>
              <a:buFont typeface="Arial" panose="020B0604020202020204" pitchFamily="34" charset="0"/>
              <a:buNone/>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pPr>
            <a:r>
              <a:rPr lang="en-US" sz="1600" dirty="0"/>
              <a:t>How can I save money?</a:t>
            </a:r>
          </a:p>
        </p:txBody>
      </p:sp>
      <p:cxnSp>
        <p:nvCxnSpPr>
          <p:cNvPr id="27" name="Straight Connector 26">
            <a:extLst>
              <a:ext uri="{FF2B5EF4-FFF2-40B4-BE49-F238E27FC236}">
                <a16:creationId xmlns:a16="http://schemas.microsoft.com/office/drawing/2014/main" id="{4D00B780-408F-8A44-80B5-0C21C4D1F93B}"/>
              </a:ext>
            </a:extLst>
          </p:cNvPr>
          <p:cNvCxnSpPr>
            <a:cxnSpLocks/>
          </p:cNvCxnSpPr>
          <p:nvPr/>
        </p:nvCxnSpPr>
        <p:spPr>
          <a:xfrm flipH="1">
            <a:off x="436567" y="2177006"/>
            <a:ext cx="3639777" cy="0"/>
          </a:xfrm>
          <a:prstGeom prst="line">
            <a:avLst/>
          </a:prstGeom>
          <a:noFill/>
          <a:ln w="9525" cap="flat" cmpd="sng" algn="ctr">
            <a:solidFill>
              <a:schemeClr val="tx2">
                <a:lumMod val="60000"/>
                <a:lumOff val="40000"/>
              </a:schemeClr>
            </a:solidFill>
            <a:prstDash val="solid"/>
          </a:ln>
          <a:effectLst/>
        </p:spPr>
      </p:cxnSp>
      <p:cxnSp>
        <p:nvCxnSpPr>
          <p:cNvPr id="35" name="Straight Connector 34">
            <a:extLst>
              <a:ext uri="{FF2B5EF4-FFF2-40B4-BE49-F238E27FC236}">
                <a16:creationId xmlns:a16="http://schemas.microsoft.com/office/drawing/2014/main" id="{54BB25B0-5881-DC4F-BA6E-80DA8A1AE6ED}"/>
              </a:ext>
            </a:extLst>
          </p:cNvPr>
          <p:cNvCxnSpPr>
            <a:cxnSpLocks/>
          </p:cNvCxnSpPr>
          <p:nvPr/>
        </p:nvCxnSpPr>
        <p:spPr>
          <a:xfrm flipH="1">
            <a:off x="436567" y="3057223"/>
            <a:ext cx="3639777" cy="0"/>
          </a:xfrm>
          <a:prstGeom prst="line">
            <a:avLst/>
          </a:prstGeom>
          <a:noFill/>
          <a:ln w="9525" cap="flat" cmpd="sng" algn="ctr">
            <a:solidFill>
              <a:schemeClr val="tx2">
                <a:lumMod val="60000"/>
                <a:lumOff val="40000"/>
              </a:schemeClr>
            </a:solidFill>
            <a:prstDash val="solid"/>
          </a:ln>
          <a:effectLst/>
        </p:spPr>
      </p:cxnSp>
      <p:cxnSp>
        <p:nvCxnSpPr>
          <p:cNvPr id="36" name="Straight Connector 35">
            <a:extLst>
              <a:ext uri="{FF2B5EF4-FFF2-40B4-BE49-F238E27FC236}">
                <a16:creationId xmlns:a16="http://schemas.microsoft.com/office/drawing/2014/main" id="{33CEBF16-5164-7540-A4D3-F7CC47D44FAA}"/>
              </a:ext>
            </a:extLst>
          </p:cNvPr>
          <p:cNvCxnSpPr>
            <a:cxnSpLocks/>
          </p:cNvCxnSpPr>
          <p:nvPr/>
        </p:nvCxnSpPr>
        <p:spPr>
          <a:xfrm flipH="1">
            <a:off x="436567" y="3954532"/>
            <a:ext cx="3639777" cy="0"/>
          </a:xfrm>
          <a:prstGeom prst="line">
            <a:avLst/>
          </a:prstGeom>
          <a:noFill/>
          <a:ln w="9525" cap="flat" cmpd="sng" algn="ctr">
            <a:solidFill>
              <a:schemeClr val="tx2">
                <a:lumMod val="60000"/>
                <a:lumOff val="40000"/>
              </a:schemeClr>
            </a:solidFill>
            <a:prstDash val="solid"/>
          </a:ln>
          <a:effectLst/>
        </p:spPr>
      </p:cxnSp>
      <p:cxnSp>
        <p:nvCxnSpPr>
          <p:cNvPr id="37" name="Straight Connector 36">
            <a:extLst>
              <a:ext uri="{FF2B5EF4-FFF2-40B4-BE49-F238E27FC236}">
                <a16:creationId xmlns:a16="http://schemas.microsoft.com/office/drawing/2014/main" id="{C73C79E6-7B5C-CB42-B465-F78A07303CFD}"/>
              </a:ext>
            </a:extLst>
          </p:cNvPr>
          <p:cNvCxnSpPr>
            <a:cxnSpLocks/>
          </p:cNvCxnSpPr>
          <p:nvPr/>
        </p:nvCxnSpPr>
        <p:spPr>
          <a:xfrm flipH="1">
            <a:off x="436567" y="4860386"/>
            <a:ext cx="3639777" cy="0"/>
          </a:xfrm>
          <a:prstGeom prst="line">
            <a:avLst/>
          </a:prstGeom>
          <a:noFill/>
          <a:ln w="9525" cap="flat" cmpd="sng" algn="ctr">
            <a:solidFill>
              <a:schemeClr val="tx2">
                <a:lumMod val="60000"/>
                <a:lumOff val="40000"/>
              </a:schemeClr>
            </a:solidFill>
            <a:prstDash val="solid"/>
          </a:ln>
          <a:effectLst/>
        </p:spPr>
      </p:cxnSp>
      <p:cxnSp>
        <p:nvCxnSpPr>
          <p:cNvPr id="40" name="Straight Connector 39">
            <a:extLst>
              <a:ext uri="{FF2B5EF4-FFF2-40B4-BE49-F238E27FC236}">
                <a16:creationId xmlns:a16="http://schemas.microsoft.com/office/drawing/2014/main" id="{B569B2E9-F1FB-5848-B2A9-8A6E15B0EE57}"/>
              </a:ext>
            </a:extLst>
          </p:cNvPr>
          <p:cNvCxnSpPr>
            <a:cxnSpLocks/>
          </p:cNvCxnSpPr>
          <p:nvPr/>
        </p:nvCxnSpPr>
        <p:spPr>
          <a:xfrm flipH="1">
            <a:off x="4530003" y="3954532"/>
            <a:ext cx="4167010" cy="0"/>
          </a:xfrm>
          <a:prstGeom prst="line">
            <a:avLst/>
          </a:prstGeom>
          <a:noFill/>
          <a:ln w="9525" cap="flat" cmpd="sng" algn="ctr">
            <a:solidFill>
              <a:schemeClr val="tx2">
                <a:lumMod val="60000"/>
                <a:lumOff val="40000"/>
              </a:schemeClr>
            </a:solidFill>
            <a:prstDash val="solid"/>
          </a:ln>
          <a:effectLst/>
        </p:spPr>
      </p:cxnSp>
      <p:cxnSp>
        <p:nvCxnSpPr>
          <p:cNvPr id="41" name="Straight Connector 40">
            <a:extLst>
              <a:ext uri="{FF2B5EF4-FFF2-40B4-BE49-F238E27FC236}">
                <a16:creationId xmlns:a16="http://schemas.microsoft.com/office/drawing/2014/main" id="{F5CE9185-287F-F147-A97B-A249E8A1B291}"/>
              </a:ext>
            </a:extLst>
          </p:cNvPr>
          <p:cNvCxnSpPr>
            <a:cxnSpLocks/>
          </p:cNvCxnSpPr>
          <p:nvPr/>
        </p:nvCxnSpPr>
        <p:spPr>
          <a:xfrm flipH="1">
            <a:off x="4530003" y="4860386"/>
            <a:ext cx="4167010" cy="0"/>
          </a:xfrm>
          <a:prstGeom prst="line">
            <a:avLst/>
          </a:prstGeom>
          <a:noFill/>
          <a:ln w="9525" cap="flat" cmpd="sng" algn="ctr">
            <a:solidFill>
              <a:schemeClr val="tx2">
                <a:lumMod val="60000"/>
                <a:lumOff val="40000"/>
              </a:schemeClr>
            </a:solidFill>
            <a:prstDash val="solid"/>
          </a:ln>
          <a:effectLst/>
        </p:spPr>
      </p:cxnSp>
      <p:cxnSp>
        <p:nvCxnSpPr>
          <p:cNvPr id="49" name="Straight Connector 48">
            <a:extLst>
              <a:ext uri="{FF2B5EF4-FFF2-40B4-BE49-F238E27FC236}">
                <a16:creationId xmlns:a16="http://schemas.microsoft.com/office/drawing/2014/main" id="{A4800348-18F6-FA4B-8CC4-202FF72BAB0F}"/>
              </a:ext>
            </a:extLst>
          </p:cNvPr>
          <p:cNvCxnSpPr>
            <a:cxnSpLocks/>
          </p:cNvCxnSpPr>
          <p:nvPr/>
        </p:nvCxnSpPr>
        <p:spPr>
          <a:xfrm flipH="1">
            <a:off x="4530003" y="3057224"/>
            <a:ext cx="4167010" cy="0"/>
          </a:xfrm>
          <a:prstGeom prst="line">
            <a:avLst/>
          </a:prstGeom>
          <a:noFill/>
          <a:ln w="9525" cap="flat" cmpd="sng" algn="ctr">
            <a:solidFill>
              <a:schemeClr val="tx2">
                <a:lumMod val="60000"/>
                <a:lumOff val="40000"/>
              </a:schemeClr>
            </a:solidFill>
            <a:prstDash val="solid"/>
          </a:ln>
          <a:effectLst/>
        </p:spPr>
      </p:cxnSp>
      <p:cxnSp>
        <p:nvCxnSpPr>
          <p:cNvPr id="50" name="Straight Connector 49">
            <a:extLst>
              <a:ext uri="{FF2B5EF4-FFF2-40B4-BE49-F238E27FC236}">
                <a16:creationId xmlns:a16="http://schemas.microsoft.com/office/drawing/2014/main" id="{4BEB8193-E89C-8F47-8513-EA39C3FE51D7}"/>
              </a:ext>
            </a:extLst>
          </p:cNvPr>
          <p:cNvCxnSpPr>
            <a:cxnSpLocks/>
          </p:cNvCxnSpPr>
          <p:nvPr/>
        </p:nvCxnSpPr>
        <p:spPr>
          <a:xfrm flipH="1">
            <a:off x="4530003" y="2177007"/>
            <a:ext cx="4167010" cy="0"/>
          </a:xfrm>
          <a:prstGeom prst="line">
            <a:avLst/>
          </a:prstGeom>
          <a:noFill/>
          <a:ln w="9525" cap="flat" cmpd="sng" algn="ctr">
            <a:solidFill>
              <a:schemeClr val="tx2">
                <a:lumMod val="60000"/>
                <a:lumOff val="40000"/>
              </a:schemeClr>
            </a:solidFill>
            <a:prstDash val="solid"/>
          </a:ln>
          <a:effectLst/>
        </p:spPr>
      </p:cxnSp>
    </p:spTree>
    <p:extLst>
      <p:ext uri="{BB962C8B-B14F-4D97-AF65-F5344CB8AC3E}">
        <p14:creationId xmlns:p14="http://schemas.microsoft.com/office/powerpoint/2010/main" val="248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How do I choose?</a:t>
            </a:r>
          </a:p>
        </p:txBody>
      </p:sp>
    </p:spTree>
    <p:extLst>
      <p:ext uri="{BB962C8B-B14F-4D97-AF65-F5344CB8AC3E}">
        <p14:creationId xmlns:p14="http://schemas.microsoft.com/office/powerpoint/2010/main" val="7152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14EA65-8CB5-B24B-80E0-768BD4CCCBA5}"/>
              </a:ext>
            </a:extLst>
          </p:cNvPr>
          <p:cNvSpPr/>
          <p:nvPr/>
        </p:nvSpPr>
        <p:spPr>
          <a:xfrm>
            <a:off x="573984" y="1127258"/>
            <a:ext cx="8131297" cy="616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Medicare coverage choices</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31</a:t>
            </a:fld>
            <a:endParaRPr lang="en-US" dirty="0">
              <a:solidFill>
                <a:schemeClr val="tx1"/>
              </a:solidFill>
            </a:endParaRPr>
          </a:p>
        </p:txBody>
      </p:sp>
      <p:sp>
        <p:nvSpPr>
          <p:cNvPr id="113" name="Rectangle 112">
            <a:extLst>
              <a:ext uri="{FF2B5EF4-FFF2-40B4-BE49-F238E27FC236}">
                <a16:creationId xmlns:a16="http://schemas.microsoft.com/office/drawing/2014/main" id="{D3B611CC-BE92-2747-8142-6C7CF017F5FF}"/>
              </a:ext>
            </a:extLst>
          </p:cNvPr>
          <p:cNvSpPr/>
          <p:nvPr/>
        </p:nvSpPr>
        <p:spPr>
          <a:xfrm>
            <a:off x="294300" y="2047604"/>
            <a:ext cx="2730374" cy="52026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100" b="1" dirty="0">
                <a:solidFill>
                  <a:schemeClr val="bg1"/>
                </a:solidFill>
              </a:rPr>
              <a:t>Original Medicare</a:t>
            </a:r>
          </a:p>
          <a:p>
            <a:r>
              <a:rPr lang="en-US" sz="1100" dirty="0">
                <a:solidFill>
                  <a:schemeClr val="bg1"/>
                </a:solidFill>
              </a:rPr>
              <a:t>Provided by the federal government</a:t>
            </a:r>
          </a:p>
        </p:txBody>
      </p:sp>
      <p:sp>
        <p:nvSpPr>
          <p:cNvPr id="114" name="Rectangle 113">
            <a:extLst>
              <a:ext uri="{FF2B5EF4-FFF2-40B4-BE49-F238E27FC236}">
                <a16:creationId xmlns:a16="http://schemas.microsoft.com/office/drawing/2014/main" id="{A160272F-4100-F941-BA73-6869074B7918}"/>
              </a:ext>
            </a:extLst>
          </p:cNvPr>
          <p:cNvSpPr/>
          <p:nvPr/>
        </p:nvSpPr>
        <p:spPr>
          <a:xfrm>
            <a:off x="287510" y="2047603"/>
            <a:ext cx="2730374" cy="375828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8222257B-96E6-594B-A435-8FAE980DF58B}"/>
              </a:ext>
            </a:extLst>
          </p:cNvPr>
          <p:cNvSpPr txBox="1"/>
          <p:nvPr/>
        </p:nvSpPr>
        <p:spPr>
          <a:xfrm>
            <a:off x="1126456" y="2724248"/>
            <a:ext cx="1868717" cy="600164"/>
          </a:xfrm>
          <a:prstGeom prst="rect">
            <a:avLst/>
          </a:prstGeom>
          <a:noFill/>
        </p:spPr>
        <p:txBody>
          <a:bodyPr wrap="square" rtlCol="0">
            <a:spAutoFit/>
          </a:bodyPr>
          <a:lstStyle/>
          <a:p>
            <a:r>
              <a:rPr lang="en-US" sz="1100" b="1" dirty="0"/>
              <a:t>Part A</a:t>
            </a:r>
            <a:br>
              <a:rPr lang="en-US" sz="1100" b="1" dirty="0"/>
            </a:br>
            <a:r>
              <a:rPr lang="en-US" sz="1100" dirty="0"/>
              <a:t>Helps pay for hospital stays and inpatient care</a:t>
            </a:r>
          </a:p>
        </p:txBody>
      </p:sp>
      <p:sp>
        <p:nvSpPr>
          <p:cNvPr id="118" name="TextBox 117">
            <a:extLst>
              <a:ext uri="{FF2B5EF4-FFF2-40B4-BE49-F238E27FC236}">
                <a16:creationId xmlns:a16="http://schemas.microsoft.com/office/drawing/2014/main" id="{6F34A1A9-702F-9342-9F83-5B48D0F8B25F}"/>
              </a:ext>
            </a:extLst>
          </p:cNvPr>
          <p:cNvSpPr txBox="1"/>
          <p:nvPr/>
        </p:nvSpPr>
        <p:spPr>
          <a:xfrm>
            <a:off x="1126456" y="3463482"/>
            <a:ext cx="1868717" cy="600164"/>
          </a:xfrm>
          <a:prstGeom prst="rect">
            <a:avLst/>
          </a:prstGeom>
          <a:noFill/>
        </p:spPr>
        <p:txBody>
          <a:bodyPr wrap="square" rtlCol="0">
            <a:spAutoFit/>
          </a:bodyPr>
          <a:lstStyle/>
          <a:p>
            <a:r>
              <a:rPr lang="en-US" sz="1100" b="1" dirty="0"/>
              <a:t>Part B</a:t>
            </a:r>
          </a:p>
          <a:p>
            <a:r>
              <a:rPr lang="en-US" sz="1100" dirty="0"/>
              <a:t>Helps pay for doctor visits and outpatient care</a:t>
            </a:r>
          </a:p>
        </p:txBody>
      </p:sp>
      <p:sp>
        <p:nvSpPr>
          <p:cNvPr id="120" name="TextBox 119">
            <a:extLst>
              <a:ext uri="{FF2B5EF4-FFF2-40B4-BE49-F238E27FC236}">
                <a16:creationId xmlns:a16="http://schemas.microsoft.com/office/drawing/2014/main" id="{A62442DA-2BF9-DB4D-B1ED-2BFA38FE3A22}"/>
              </a:ext>
            </a:extLst>
          </p:cNvPr>
          <p:cNvSpPr txBox="1"/>
          <p:nvPr/>
        </p:nvSpPr>
        <p:spPr>
          <a:xfrm>
            <a:off x="6365015" y="1990555"/>
            <a:ext cx="1820093" cy="684803"/>
          </a:xfrm>
          <a:prstGeom prst="rect">
            <a:avLst/>
          </a:prstGeom>
          <a:noFill/>
        </p:spPr>
        <p:txBody>
          <a:bodyPr wrap="square" rtlCol="0">
            <a:spAutoFit/>
          </a:bodyPr>
          <a:lstStyle/>
          <a:p>
            <a:pPr algn="ctr"/>
            <a:r>
              <a:rPr lang="en-US" sz="1400" b="1" dirty="0">
                <a:latin typeface="Georgia" panose="02040502050405020303" pitchFamily="18" charset="0"/>
                <a:cs typeface="Arial" panose="020B0604020202020204" pitchFamily="34" charset="0"/>
              </a:rPr>
              <a:t>Option 2</a:t>
            </a:r>
          </a:p>
          <a:p>
            <a:pPr algn="ctr">
              <a:spcBef>
                <a:spcPts val="300"/>
              </a:spcBef>
            </a:pPr>
            <a:r>
              <a:rPr lang="en-US" sz="1100" dirty="0"/>
              <a:t>Choose a Medicare Advantage plan:</a:t>
            </a:r>
          </a:p>
        </p:txBody>
      </p:sp>
      <p:sp>
        <p:nvSpPr>
          <p:cNvPr id="122" name="Rectangle 121">
            <a:extLst>
              <a:ext uri="{FF2B5EF4-FFF2-40B4-BE49-F238E27FC236}">
                <a16:creationId xmlns:a16="http://schemas.microsoft.com/office/drawing/2014/main" id="{E1A19C18-95BD-EE46-914B-866FC873DAD8}"/>
              </a:ext>
            </a:extLst>
          </p:cNvPr>
          <p:cNvSpPr/>
          <p:nvPr/>
        </p:nvSpPr>
        <p:spPr>
          <a:xfrm>
            <a:off x="5814726" y="2748696"/>
            <a:ext cx="2890556" cy="573008"/>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100" b="1" dirty="0">
                <a:solidFill>
                  <a:schemeClr val="bg1"/>
                </a:solidFill>
              </a:rPr>
              <a:t>Medicare Advantage Plan or Part C Plan</a:t>
            </a:r>
          </a:p>
          <a:p>
            <a:r>
              <a:rPr lang="en-US" sz="1100" dirty="0">
                <a:solidFill>
                  <a:schemeClr val="bg1"/>
                </a:solidFill>
              </a:rPr>
              <a:t>Offered by private insurers</a:t>
            </a:r>
          </a:p>
        </p:txBody>
      </p:sp>
      <p:sp>
        <p:nvSpPr>
          <p:cNvPr id="123" name="Rectangle 122">
            <a:extLst>
              <a:ext uri="{FF2B5EF4-FFF2-40B4-BE49-F238E27FC236}">
                <a16:creationId xmlns:a16="http://schemas.microsoft.com/office/drawing/2014/main" id="{4D504076-9716-C54A-8D65-D9952434A20A}"/>
              </a:ext>
            </a:extLst>
          </p:cNvPr>
          <p:cNvSpPr/>
          <p:nvPr/>
        </p:nvSpPr>
        <p:spPr>
          <a:xfrm>
            <a:off x="5814726" y="2740812"/>
            <a:ext cx="2890556" cy="3065074"/>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D40514DB-0944-BB49-B564-F748628B7921}"/>
              </a:ext>
            </a:extLst>
          </p:cNvPr>
          <p:cNvSpPr txBox="1"/>
          <p:nvPr/>
        </p:nvSpPr>
        <p:spPr>
          <a:xfrm>
            <a:off x="6612539" y="3465307"/>
            <a:ext cx="2111696" cy="600164"/>
          </a:xfrm>
          <a:prstGeom prst="rect">
            <a:avLst/>
          </a:prstGeom>
          <a:noFill/>
        </p:spPr>
        <p:txBody>
          <a:bodyPr wrap="square" rtlCol="0">
            <a:spAutoFit/>
          </a:bodyPr>
          <a:lstStyle/>
          <a:p>
            <a:r>
              <a:rPr lang="en-US" sz="1100" b="1" dirty="0"/>
              <a:t>Part C</a:t>
            </a:r>
            <a:br>
              <a:rPr lang="en-US" sz="1100" dirty="0"/>
            </a:br>
            <a:r>
              <a:rPr lang="en-US" sz="1100" dirty="0"/>
              <a:t>Combines Part A and Part B </a:t>
            </a:r>
            <a:br>
              <a:rPr lang="en-US" sz="1100" dirty="0"/>
            </a:br>
            <a:r>
              <a:rPr lang="en-US" sz="1100" dirty="0"/>
              <a:t>in one plan</a:t>
            </a:r>
          </a:p>
        </p:txBody>
      </p:sp>
      <p:sp>
        <p:nvSpPr>
          <p:cNvPr id="129" name="TextBox 128">
            <a:extLst>
              <a:ext uri="{FF2B5EF4-FFF2-40B4-BE49-F238E27FC236}">
                <a16:creationId xmlns:a16="http://schemas.microsoft.com/office/drawing/2014/main" id="{F5FD34E1-05ED-D046-8306-95C21A14043E}"/>
              </a:ext>
            </a:extLst>
          </p:cNvPr>
          <p:cNvSpPr txBox="1"/>
          <p:nvPr/>
        </p:nvSpPr>
        <p:spPr>
          <a:xfrm>
            <a:off x="6612538" y="4254851"/>
            <a:ext cx="2151111" cy="600164"/>
          </a:xfrm>
          <a:prstGeom prst="rect">
            <a:avLst/>
          </a:prstGeom>
          <a:noFill/>
        </p:spPr>
        <p:txBody>
          <a:bodyPr wrap="square" rtlCol="0">
            <a:spAutoFit/>
          </a:bodyPr>
          <a:lstStyle/>
          <a:p>
            <a:r>
              <a:rPr lang="en-US" sz="1100" b="1" dirty="0"/>
              <a:t>Part D </a:t>
            </a:r>
            <a:br>
              <a:rPr lang="en-US" sz="1100" b="1" dirty="0"/>
            </a:br>
            <a:r>
              <a:rPr lang="en-US" sz="1100" dirty="0"/>
              <a:t>Usually includes prescription drug coverage</a:t>
            </a:r>
          </a:p>
        </p:txBody>
      </p:sp>
      <p:sp>
        <p:nvSpPr>
          <p:cNvPr id="130" name="TextBox 129">
            <a:extLst>
              <a:ext uri="{FF2B5EF4-FFF2-40B4-BE49-F238E27FC236}">
                <a16:creationId xmlns:a16="http://schemas.microsoft.com/office/drawing/2014/main" id="{5DA4D871-65CE-3B4C-9DAC-7E7A97E440D3}"/>
              </a:ext>
            </a:extLst>
          </p:cNvPr>
          <p:cNvSpPr txBox="1"/>
          <p:nvPr/>
        </p:nvSpPr>
        <p:spPr>
          <a:xfrm>
            <a:off x="6612538" y="5010681"/>
            <a:ext cx="2227158" cy="600164"/>
          </a:xfrm>
          <a:prstGeom prst="rect">
            <a:avLst/>
          </a:prstGeom>
          <a:noFill/>
        </p:spPr>
        <p:txBody>
          <a:bodyPr wrap="square" rtlCol="0">
            <a:spAutoFit/>
          </a:bodyPr>
          <a:lstStyle/>
          <a:p>
            <a:r>
              <a:rPr lang="en-US" sz="1100" dirty="0"/>
              <a:t>Provides additional benefits, services and programs not provided by Original Medicare</a:t>
            </a:r>
          </a:p>
        </p:txBody>
      </p:sp>
      <p:sp>
        <p:nvSpPr>
          <p:cNvPr id="137" name="Subtitle 1">
            <a:extLst>
              <a:ext uri="{FF2B5EF4-FFF2-40B4-BE49-F238E27FC236}">
                <a16:creationId xmlns:a16="http://schemas.microsoft.com/office/drawing/2014/main" id="{0E58FE55-202C-9B47-8126-52F94257B3B6}"/>
              </a:ext>
            </a:extLst>
          </p:cNvPr>
          <p:cNvSpPr txBox="1">
            <a:spLocks/>
          </p:cNvSpPr>
          <p:nvPr/>
        </p:nvSpPr>
        <p:spPr>
          <a:xfrm>
            <a:off x="1105978" y="1182266"/>
            <a:ext cx="1918696" cy="652266"/>
          </a:xfrm>
          <a:prstGeom prst="rect">
            <a:avLst/>
          </a:prstGeom>
        </p:spPr>
        <p:txBody>
          <a:bodyPr vert="horz" lIns="91440" tIns="45720" rIns="91440" bIns="45720" rtlCol="0">
            <a:noAutofit/>
          </a:bodyPr>
          <a:lstStyle>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01598" indent="-82545" algn="l" defTabSz="685750" rtl="0" eaLnBrk="1" latinLnBrk="0" hangingPunct="1">
              <a:lnSpc>
                <a:spcPct val="10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b="1" dirty="0">
                <a:latin typeface="Georgia" panose="02040502050405020303" pitchFamily="18" charset="0"/>
              </a:rPr>
              <a:t>Enroll in </a:t>
            </a:r>
            <a:br>
              <a:rPr lang="en-US" b="1" dirty="0">
                <a:latin typeface="Georgia" panose="02040502050405020303" pitchFamily="18" charset="0"/>
              </a:rPr>
            </a:br>
            <a:r>
              <a:rPr lang="en-US" b="1" dirty="0">
                <a:latin typeface="Georgia" panose="02040502050405020303" pitchFamily="18" charset="0"/>
              </a:rPr>
              <a:t>Original Medicare </a:t>
            </a:r>
            <a:endParaRPr lang="en-US" b="1" dirty="0">
              <a:solidFill>
                <a:schemeClr val="accent2"/>
              </a:solidFill>
              <a:latin typeface="Arial" panose="020B0604020202020204" pitchFamily="34" charset="0"/>
            </a:endParaRPr>
          </a:p>
        </p:txBody>
      </p:sp>
      <p:sp>
        <p:nvSpPr>
          <p:cNvPr id="139" name="TextBox 138">
            <a:extLst>
              <a:ext uri="{FF2B5EF4-FFF2-40B4-BE49-F238E27FC236}">
                <a16:creationId xmlns:a16="http://schemas.microsoft.com/office/drawing/2014/main" id="{6061FC15-5590-904B-B400-0246A5E3B730}"/>
              </a:ext>
            </a:extLst>
          </p:cNvPr>
          <p:cNvSpPr txBox="1"/>
          <p:nvPr/>
        </p:nvSpPr>
        <p:spPr>
          <a:xfrm>
            <a:off x="4027299" y="1174117"/>
            <a:ext cx="4627978" cy="523220"/>
          </a:xfrm>
          <a:prstGeom prst="rect">
            <a:avLst/>
          </a:prstGeom>
          <a:noFill/>
        </p:spPr>
        <p:txBody>
          <a:bodyPr wrap="square" rtlCol="0">
            <a:spAutoFit/>
          </a:bodyPr>
          <a:lstStyle/>
          <a:p>
            <a:r>
              <a:rPr lang="en-US" sz="1400" b="1" dirty="0">
                <a:latin typeface="Georgia" panose="02040502050405020303" pitchFamily="18" charset="0"/>
              </a:rPr>
              <a:t>Decide if you need additional coverage.</a:t>
            </a:r>
            <a:br>
              <a:rPr lang="en-US" sz="1400" b="1" dirty="0">
                <a:latin typeface="Georgia" panose="02040502050405020303" pitchFamily="18" charset="0"/>
              </a:rPr>
            </a:br>
            <a:r>
              <a:rPr lang="en-US" sz="1400" b="1" dirty="0">
                <a:latin typeface="Georgia" panose="02040502050405020303" pitchFamily="18" charset="0"/>
              </a:rPr>
              <a:t>There are two ways to get it.</a:t>
            </a:r>
          </a:p>
        </p:txBody>
      </p:sp>
      <p:pic>
        <p:nvPicPr>
          <p:cNvPr id="140" name="Picture 139" descr="A picture containing drawing&#10;&#10;Description automatically generated">
            <a:extLst>
              <a:ext uri="{FF2B5EF4-FFF2-40B4-BE49-F238E27FC236}">
                <a16:creationId xmlns:a16="http://schemas.microsoft.com/office/drawing/2014/main" id="{3C60A918-AFA3-9044-8B6F-3E09F2C93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174" y="2712104"/>
            <a:ext cx="609600" cy="609600"/>
          </a:xfrm>
          <a:prstGeom prst="rect">
            <a:avLst/>
          </a:prstGeom>
        </p:spPr>
      </p:pic>
      <p:pic>
        <p:nvPicPr>
          <p:cNvPr id="146" name="Picture 145" descr="A picture containing drawing&#10;&#10;Description automatically generated">
            <a:extLst>
              <a:ext uri="{FF2B5EF4-FFF2-40B4-BE49-F238E27FC236}">
                <a16:creationId xmlns:a16="http://schemas.microsoft.com/office/drawing/2014/main" id="{A608983E-589C-C344-94FA-56D4782A2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174" y="3436903"/>
            <a:ext cx="609600" cy="609600"/>
          </a:xfrm>
          <a:prstGeom prst="rect">
            <a:avLst/>
          </a:prstGeom>
        </p:spPr>
      </p:pic>
      <p:pic>
        <p:nvPicPr>
          <p:cNvPr id="147" name="Picture 146" descr="A picture containing drawing&#10;&#10;Description automatically generated">
            <a:extLst>
              <a:ext uri="{FF2B5EF4-FFF2-40B4-BE49-F238E27FC236}">
                <a16:creationId xmlns:a16="http://schemas.microsoft.com/office/drawing/2014/main" id="{33B788A6-1B15-FB4C-B210-9FBFEDD58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65" y="4249011"/>
            <a:ext cx="609600" cy="609600"/>
          </a:xfrm>
          <a:prstGeom prst="rect">
            <a:avLst/>
          </a:prstGeom>
        </p:spPr>
      </p:pic>
      <p:pic>
        <p:nvPicPr>
          <p:cNvPr id="149" name="Picture 148" descr="A picture containing drawing&#10;&#10;Description automatically generated">
            <a:extLst>
              <a:ext uri="{FF2B5EF4-FFF2-40B4-BE49-F238E27FC236}">
                <a16:creationId xmlns:a16="http://schemas.microsoft.com/office/drawing/2014/main" id="{84CFD587-AE51-A449-B362-DC02939E0E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6365" y="5031826"/>
            <a:ext cx="609600" cy="609600"/>
          </a:xfrm>
          <a:prstGeom prst="rect">
            <a:avLst/>
          </a:prstGeom>
        </p:spPr>
      </p:pic>
      <p:grpSp>
        <p:nvGrpSpPr>
          <p:cNvPr id="5" name="Group 4">
            <a:extLst>
              <a:ext uri="{FF2B5EF4-FFF2-40B4-BE49-F238E27FC236}">
                <a16:creationId xmlns:a16="http://schemas.microsoft.com/office/drawing/2014/main" id="{CE0A3760-E555-844F-9877-54A3AA443393}"/>
              </a:ext>
            </a:extLst>
          </p:cNvPr>
          <p:cNvGrpSpPr/>
          <p:nvPr/>
        </p:nvGrpSpPr>
        <p:grpSpPr>
          <a:xfrm>
            <a:off x="3250963" y="4299865"/>
            <a:ext cx="2426812" cy="1506021"/>
            <a:chOff x="3250963" y="2605867"/>
            <a:chExt cx="2426812" cy="1506021"/>
          </a:xfrm>
        </p:grpSpPr>
        <p:sp>
          <p:nvSpPr>
            <p:cNvPr id="111" name="Rectangle 110">
              <a:extLst>
                <a:ext uri="{FF2B5EF4-FFF2-40B4-BE49-F238E27FC236}">
                  <a16:creationId xmlns:a16="http://schemas.microsoft.com/office/drawing/2014/main" id="{B82D2567-4D03-624C-BB7A-8FE6C3C3B5C4}"/>
                </a:ext>
              </a:extLst>
            </p:cNvPr>
            <p:cNvSpPr/>
            <p:nvPr/>
          </p:nvSpPr>
          <p:spPr>
            <a:xfrm>
              <a:off x="3258847" y="2605867"/>
              <a:ext cx="2415265" cy="59629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100" b="1" dirty="0">
                  <a:solidFill>
                    <a:schemeClr val="tx1"/>
                  </a:solidFill>
                </a:rPr>
                <a:t>Medicare Supplement Plan</a:t>
              </a:r>
            </a:p>
            <a:p>
              <a:r>
                <a:rPr lang="en-US" sz="1100" dirty="0">
                  <a:solidFill>
                    <a:schemeClr val="tx1"/>
                  </a:solidFill>
                </a:rPr>
                <a:t>Offered by private insurers</a:t>
              </a:r>
            </a:p>
          </p:txBody>
        </p:sp>
        <p:sp>
          <p:nvSpPr>
            <p:cNvPr id="112" name="Rectangle 111">
              <a:extLst>
                <a:ext uri="{FF2B5EF4-FFF2-40B4-BE49-F238E27FC236}">
                  <a16:creationId xmlns:a16="http://schemas.microsoft.com/office/drawing/2014/main" id="{C3B3D79D-75F7-EC4B-BC97-B761E14C23DA}"/>
                </a:ext>
              </a:extLst>
            </p:cNvPr>
            <p:cNvSpPr/>
            <p:nvPr/>
          </p:nvSpPr>
          <p:spPr>
            <a:xfrm>
              <a:off x="3250963" y="2623285"/>
              <a:ext cx="2415265" cy="1488603"/>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9645EE2-FC42-9443-92D1-11CE16C78EA9}"/>
                </a:ext>
              </a:extLst>
            </p:cNvPr>
            <p:cNvSpPr txBox="1"/>
            <p:nvPr/>
          </p:nvSpPr>
          <p:spPr>
            <a:xfrm>
              <a:off x="4072259" y="3273424"/>
              <a:ext cx="1605516" cy="769441"/>
            </a:xfrm>
            <a:prstGeom prst="rect">
              <a:avLst/>
            </a:prstGeom>
            <a:noFill/>
          </p:spPr>
          <p:txBody>
            <a:bodyPr wrap="square" rtlCol="0">
              <a:spAutoFit/>
            </a:bodyPr>
            <a:lstStyle/>
            <a:p>
              <a:r>
                <a:rPr lang="en-US" sz="1100" dirty="0"/>
                <a:t>Helps pay some or all of the out-of-pocket costs not paid by</a:t>
              </a:r>
              <a:br>
                <a:rPr lang="en-US" sz="1100" dirty="0"/>
              </a:br>
              <a:r>
                <a:rPr lang="en-US" sz="1100" dirty="0"/>
                <a:t>Original Medicare</a:t>
              </a:r>
            </a:p>
          </p:txBody>
        </p:sp>
        <p:pic>
          <p:nvPicPr>
            <p:cNvPr id="153" name="Picture 152" descr="A picture containing drawing&#10;&#10;Description automatically generated">
              <a:extLst>
                <a:ext uri="{FF2B5EF4-FFF2-40B4-BE49-F238E27FC236}">
                  <a16:creationId xmlns:a16="http://schemas.microsoft.com/office/drawing/2014/main" id="{F7DB3F0E-E2FC-704C-AD7E-D2576C7789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1764" y="3347918"/>
              <a:ext cx="609600" cy="609600"/>
            </a:xfrm>
            <a:prstGeom prst="rect">
              <a:avLst/>
            </a:prstGeom>
          </p:spPr>
        </p:pic>
      </p:grpSp>
      <p:pic>
        <p:nvPicPr>
          <p:cNvPr id="154" name="Picture 153" descr="A picture containing drawing&#10;&#10;Description automatically generated">
            <a:extLst>
              <a:ext uri="{FF2B5EF4-FFF2-40B4-BE49-F238E27FC236}">
                <a16:creationId xmlns:a16="http://schemas.microsoft.com/office/drawing/2014/main" id="{C16F84A2-BEB5-2846-BCFD-8D8E8F5A17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44572" y="3464599"/>
            <a:ext cx="609600" cy="609600"/>
          </a:xfrm>
          <a:prstGeom prst="rect">
            <a:avLst/>
          </a:prstGeom>
        </p:spPr>
      </p:pic>
      <p:sp>
        <p:nvSpPr>
          <p:cNvPr id="157" name="TextBox 156">
            <a:extLst>
              <a:ext uri="{FF2B5EF4-FFF2-40B4-BE49-F238E27FC236}">
                <a16:creationId xmlns:a16="http://schemas.microsoft.com/office/drawing/2014/main" id="{C6A4044F-C76F-4340-9888-C6C0316CB16C}"/>
              </a:ext>
            </a:extLst>
          </p:cNvPr>
          <p:cNvSpPr txBox="1"/>
          <p:nvPr/>
        </p:nvSpPr>
        <p:spPr>
          <a:xfrm>
            <a:off x="5413896" y="2048951"/>
            <a:ext cx="900335" cy="261610"/>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OR</a:t>
            </a:r>
          </a:p>
        </p:txBody>
      </p:sp>
      <p:sp>
        <p:nvSpPr>
          <p:cNvPr id="158" name="TextBox 157">
            <a:extLst>
              <a:ext uri="{FF2B5EF4-FFF2-40B4-BE49-F238E27FC236}">
                <a16:creationId xmlns:a16="http://schemas.microsoft.com/office/drawing/2014/main" id="{C936D3C1-C03B-7347-A49E-3BF71E83AE45}"/>
              </a:ext>
            </a:extLst>
          </p:cNvPr>
          <p:cNvSpPr txBox="1"/>
          <p:nvPr/>
        </p:nvSpPr>
        <p:spPr>
          <a:xfrm>
            <a:off x="3498005" y="1990555"/>
            <a:ext cx="2149848" cy="684803"/>
          </a:xfrm>
          <a:prstGeom prst="rect">
            <a:avLst/>
          </a:prstGeom>
          <a:noFill/>
        </p:spPr>
        <p:txBody>
          <a:bodyPr wrap="square" rtlCol="0">
            <a:spAutoFit/>
          </a:bodyPr>
          <a:lstStyle/>
          <a:p>
            <a:pPr algn="ctr"/>
            <a:r>
              <a:rPr lang="en-US" sz="1400" b="1" dirty="0">
                <a:latin typeface="Georgia" panose="02040502050405020303" pitchFamily="18" charset="0"/>
                <a:cs typeface="Arial" panose="020B0604020202020204" pitchFamily="34" charset="0"/>
              </a:rPr>
              <a:t>Option 1</a:t>
            </a:r>
          </a:p>
          <a:p>
            <a:pPr algn="ctr">
              <a:spcBef>
                <a:spcPts val="300"/>
              </a:spcBef>
            </a:pPr>
            <a:r>
              <a:rPr lang="en-US" sz="1100" dirty="0"/>
              <a:t>Add one or both of the </a:t>
            </a:r>
            <a:br>
              <a:rPr lang="en-US" sz="1100" dirty="0"/>
            </a:br>
            <a:r>
              <a:rPr lang="en-US" sz="1100" dirty="0"/>
              <a:t>following to Original Medicare:</a:t>
            </a:r>
          </a:p>
        </p:txBody>
      </p:sp>
      <p:cxnSp>
        <p:nvCxnSpPr>
          <p:cNvPr id="168" name="Straight Connector 167">
            <a:extLst>
              <a:ext uri="{FF2B5EF4-FFF2-40B4-BE49-F238E27FC236}">
                <a16:creationId xmlns:a16="http://schemas.microsoft.com/office/drawing/2014/main" id="{4319B4A7-EDCA-E941-8C4E-A7AED01B1F79}"/>
              </a:ext>
            </a:extLst>
          </p:cNvPr>
          <p:cNvCxnSpPr>
            <a:cxnSpLocks/>
          </p:cNvCxnSpPr>
          <p:nvPr/>
        </p:nvCxnSpPr>
        <p:spPr>
          <a:xfrm>
            <a:off x="5078245" y="2172153"/>
            <a:ext cx="530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85F4D75-268B-2940-83E0-749BD0405EC1}"/>
              </a:ext>
            </a:extLst>
          </p:cNvPr>
          <p:cNvCxnSpPr>
            <a:cxnSpLocks/>
          </p:cNvCxnSpPr>
          <p:nvPr/>
        </p:nvCxnSpPr>
        <p:spPr>
          <a:xfrm>
            <a:off x="6140691" y="2172153"/>
            <a:ext cx="530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31BE08-CAC9-8442-8BB6-B9090D08044D}"/>
              </a:ext>
            </a:extLst>
          </p:cNvPr>
          <p:cNvGrpSpPr/>
          <p:nvPr/>
        </p:nvGrpSpPr>
        <p:grpSpPr>
          <a:xfrm>
            <a:off x="3250963" y="2741278"/>
            <a:ext cx="2529769" cy="1413439"/>
            <a:chOff x="3250963" y="4255324"/>
            <a:chExt cx="2529769" cy="1413439"/>
          </a:xfrm>
        </p:grpSpPr>
        <p:sp>
          <p:nvSpPr>
            <p:cNvPr id="126" name="Rectangle 125">
              <a:extLst>
                <a:ext uri="{FF2B5EF4-FFF2-40B4-BE49-F238E27FC236}">
                  <a16:creationId xmlns:a16="http://schemas.microsoft.com/office/drawing/2014/main" id="{B912B0F5-DDEA-8B45-837A-7AF3B2B88BE9}"/>
                </a:ext>
              </a:extLst>
            </p:cNvPr>
            <p:cNvSpPr/>
            <p:nvPr/>
          </p:nvSpPr>
          <p:spPr>
            <a:xfrm>
              <a:off x="3258847" y="4255324"/>
              <a:ext cx="2415265" cy="59629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b="1" dirty="0">
                  <a:solidFill>
                    <a:schemeClr val="tx1"/>
                  </a:solidFill>
                </a:rPr>
                <a:t>Medicare Part D Plan</a:t>
              </a:r>
            </a:p>
            <a:p>
              <a:r>
                <a:rPr lang="en-US" sz="1050" dirty="0">
                  <a:solidFill>
                    <a:schemeClr val="tx1"/>
                  </a:solidFill>
                </a:rPr>
                <a:t>Offered by private insurers</a:t>
              </a:r>
            </a:p>
          </p:txBody>
        </p:sp>
        <p:sp>
          <p:nvSpPr>
            <p:cNvPr id="127" name="Rectangle 126">
              <a:extLst>
                <a:ext uri="{FF2B5EF4-FFF2-40B4-BE49-F238E27FC236}">
                  <a16:creationId xmlns:a16="http://schemas.microsoft.com/office/drawing/2014/main" id="{19435906-9B96-C24C-B403-8F0535DD5AD1}"/>
                </a:ext>
              </a:extLst>
            </p:cNvPr>
            <p:cNvSpPr/>
            <p:nvPr/>
          </p:nvSpPr>
          <p:spPr>
            <a:xfrm>
              <a:off x="3250963" y="4255324"/>
              <a:ext cx="2422044" cy="1413439"/>
            </a:xfrm>
            <a:prstGeom prst="rect">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D85D4FF4-3B30-0849-9E01-142F7F746106}"/>
                </a:ext>
              </a:extLst>
            </p:cNvPr>
            <p:cNvSpPr txBox="1"/>
            <p:nvPr/>
          </p:nvSpPr>
          <p:spPr>
            <a:xfrm>
              <a:off x="4083793" y="5042835"/>
              <a:ext cx="1696939" cy="430887"/>
            </a:xfrm>
            <a:prstGeom prst="rect">
              <a:avLst/>
            </a:prstGeom>
            <a:noFill/>
          </p:spPr>
          <p:txBody>
            <a:bodyPr wrap="square" rtlCol="0">
              <a:spAutoFit/>
            </a:bodyPr>
            <a:lstStyle/>
            <a:p>
              <a:r>
                <a:rPr lang="en-US" sz="1100" dirty="0"/>
                <a:t>Helps pay for prescription drugs</a:t>
              </a:r>
            </a:p>
          </p:txBody>
        </p:sp>
        <p:pic>
          <p:nvPicPr>
            <p:cNvPr id="151" name="Picture 150" descr="A picture containing drawing&#10;&#10;Description automatically generated">
              <a:extLst>
                <a:ext uri="{FF2B5EF4-FFF2-40B4-BE49-F238E27FC236}">
                  <a16:creationId xmlns:a16="http://schemas.microsoft.com/office/drawing/2014/main" id="{C6A50BF8-C2AC-B84F-A7A3-DC0305EF0F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919" y="4962734"/>
              <a:ext cx="609600" cy="609600"/>
            </a:xfrm>
            <a:prstGeom prst="rect">
              <a:avLst/>
            </a:prstGeom>
          </p:spPr>
        </p:pic>
      </p:grpSp>
      <p:sp>
        <p:nvSpPr>
          <p:cNvPr id="8" name="Oval 7">
            <a:extLst>
              <a:ext uri="{FF2B5EF4-FFF2-40B4-BE49-F238E27FC236}">
                <a16:creationId xmlns:a16="http://schemas.microsoft.com/office/drawing/2014/main" id="{C1CBC8BD-9CDE-9B49-91D2-123C9AA024C4}"/>
              </a:ext>
            </a:extLst>
          </p:cNvPr>
          <p:cNvSpPr/>
          <p:nvPr/>
        </p:nvSpPr>
        <p:spPr>
          <a:xfrm>
            <a:off x="294300" y="1091131"/>
            <a:ext cx="686878" cy="686878"/>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79AFA1-F803-7243-B8D3-C43551DD2EA0}"/>
              </a:ext>
            </a:extLst>
          </p:cNvPr>
          <p:cNvSpPr/>
          <p:nvPr/>
        </p:nvSpPr>
        <p:spPr>
          <a:xfrm>
            <a:off x="349583" y="1159046"/>
            <a:ext cx="587020" cy="58477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STEP</a:t>
            </a:r>
            <a:br>
              <a:rPr lang="en-US" sz="14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C908D4E6-BE1D-FE4E-97F7-E71F8E4BE939}"/>
              </a:ext>
            </a:extLst>
          </p:cNvPr>
          <p:cNvSpPr/>
          <p:nvPr/>
        </p:nvSpPr>
        <p:spPr>
          <a:xfrm>
            <a:off x="3229524" y="1091131"/>
            <a:ext cx="686878" cy="686878"/>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33EBF5F-5725-AD4A-BB3A-8456C210A298}"/>
              </a:ext>
            </a:extLst>
          </p:cNvPr>
          <p:cNvSpPr/>
          <p:nvPr/>
        </p:nvSpPr>
        <p:spPr>
          <a:xfrm>
            <a:off x="3284807" y="1159046"/>
            <a:ext cx="587020" cy="58477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STEP</a:t>
            </a:r>
            <a:br>
              <a:rPr lang="en-US" sz="14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5BA56A3C-0ECD-4444-89FA-E3D525A47E6F}"/>
              </a:ext>
            </a:extLst>
          </p:cNvPr>
          <p:cNvGrpSpPr/>
          <p:nvPr/>
        </p:nvGrpSpPr>
        <p:grpSpPr>
          <a:xfrm>
            <a:off x="618407" y="4258248"/>
            <a:ext cx="1996906" cy="1319530"/>
            <a:chOff x="5112233" y="4767670"/>
            <a:chExt cx="2316091" cy="1530443"/>
          </a:xfrm>
        </p:grpSpPr>
        <p:sp>
          <p:nvSpPr>
            <p:cNvPr id="48" name="Rounded Rectangle 47">
              <a:extLst>
                <a:ext uri="{FF2B5EF4-FFF2-40B4-BE49-F238E27FC236}">
                  <a16:creationId xmlns:a16="http://schemas.microsoft.com/office/drawing/2014/main" id="{ABF438CC-8967-034D-8329-068C650C38F1}"/>
                </a:ext>
              </a:extLst>
            </p:cNvPr>
            <p:cNvSpPr/>
            <p:nvPr/>
          </p:nvSpPr>
          <p:spPr>
            <a:xfrm>
              <a:off x="5112233" y="4767670"/>
              <a:ext cx="2316091" cy="1530443"/>
            </a:xfrm>
            <a:prstGeom prst="roundRect">
              <a:avLst>
                <a:gd name="adj" fmla="val 9318"/>
              </a:avLst>
            </a:prstGeom>
            <a:solidFill>
              <a:schemeClr val="bg1"/>
            </a:solidFill>
            <a:ln>
              <a:noFill/>
            </a:ln>
            <a:effectLst>
              <a:outerShdw blurRad="635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1A670C40-F5F0-2E48-B61F-F17694C2D27D}"/>
                </a:ext>
              </a:extLst>
            </p:cNvPr>
            <p:cNvPicPr>
              <a:picLocks noChangeAspect="1"/>
            </p:cNvPicPr>
            <p:nvPr/>
          </p:nvPicPr>
          <p:blipFill>
            <a:blip r:embed="rId9"/>
            <a:stretch>
              <a:fillRect/>
            </a:stretch>
          </p:blipFill>
          <p:spPr>
            <a:xfrm>
              <a:off x="5209559" y="4865031"/>
              <a:ext cx="2121438" cy="1335720"/>
            </a:xfrm>
            <a:prstGeom prst="rect">
              <a:avLst/>
            </a:prstGeom>
          </p:spPr>
        </p:pic>
      </p:grpSp>
    </p:spTree>
    <p:extLst>
      <p:ext uri="{BB962C8B-B14F-4D97-AF65-F5344CB8AC3E}">
        <p14:creationId xmlns:p14="http://schemas.microsoft.com/office/powerpoint/2010/main" val="10157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9706646" cy="601651"/>
          </a:xfrm>
        </p:spPr>
        <p:txBody>
          <a:bodyPr/>
          <a:lstStyle/>
          <a:p>
            <a:r>
              <a:rPr lang="en-US" dirty="0"/>
              <a:t>Medigap or Medicare Advantage?</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32</a:t>
            </a:fld>
            <a:endParaRPr lang="en-US" dirty="0">
              <a:solidFill>
                <a:schemeClr val="tx1"/>
              </a:solidFill>
            </a:endParaRPr>
          </a:p>
        </p:txBody>
      </p:sp>
      <p:graphicFrame>
        <p:nvGraphicFramePr>
          <p:cNvPr id="21" name="Table Placeholder 5">
            <a:extLst>
              <a:ext uri="{FF2B5EF4-FFF2-40B4-BE49-F238E27FC236}">
                <a16:creationId xmlns:a16="http://schemas.microsoft.com/office/drawing/2014/main" id="{0EC12BEA-1FC4-764C-9580-0B8865E88C53}"/>
              </a:ext>
            </a:extLst>
          </p:cNvPr>
          <p:cNvGraphicFramePr>
            <a:graphicFrameLocks/>
          </p:cNvGraphicFramePr>
          <p:nvPr>
            <p:extLst>
              <p:ext uri="{D42A27DB-BD31-4B8C-83A1-F6EECF244321}">
                <p14:modId xmlns:p14="http://schemas.microsoft.com/office/powerpoint/2010/main" val="1985355006"/>
              </p:ext>
            </p:extLst>
          </p:nvPr>
        </p:nvGraphicFramePr>
        <p:xfrm>
          <a:off x="457200" y="1200854"/>
          <a:ext cx="8327592" cy="4824371"/>
        </p:xfrm>
        <a:graphic>
          <a:graphicData uri="http://schemas.openxmlformats.org/drawingml/2006/table">
            <a:tbl>
              <a:tblPr firstRow="1" bandRow="1">
                <a:solidFill>
                  <a:schemeClr val="accent3"/>
                </a:solidFill>
                <a:tableStyleId>{8EC20E35-A176-4012-BC5E-935CFFF8708E}</a:tableStyleId>
              </a:tblPr>
              <a:tblGrid>
                <a:gridCol w="2360141">
                  <a:extLst>
                    <a:ext uri="{9D8B030D-6E8A-4147-A177-3AD203B41FA5}">
                      <a16:colId xmlns:a16="http://schemas.microsoft.com/office/drawing/2014/main" val="3182325754"/>
                    </a:ext>
                  </a:extLst>
                </a:gridCol>
                <a:gridCol w="2755556">
                  <a:extLst>
                    <a:ext uri="{9D8B030D-6E8A-4147-A177-3AD203B41FA5}">
                      <a16:colId xmlns:a16="http://schemas.microsoft.com/office/drawing/2014/main" val="1246515124"/>
                    </a:ext>
                  </a:extLst>
                </a:gridCol>
                <a:gridCol w="3211895">
                  <a:extLst>
                    <a:ext uri="{9D8B030D-6E8A-4147-A177-3AD203B41FA5}">
                      <a16:colId xmlns:a16="http://schemas.microsoft.com/office/drawing/2014/main" val="2654931393"/>
                    </a:ext>
                  </a:extLst>
                </a:gridCol>
              </a:tblGrid>
              <a:tr h="670839">
                <a:tc>
                  <a:txBody>
                    <a:bodyPr/>
                    <a:lstStyle/>
                    <a:p>
                      <a:pPr algn="l"/>
                      <a:r>
                        <a:rPr lang="en-US" sz="1600" dirty="0"/>
                        <a:t>Considerations</a:t>
                      </a:r>
                    </a:p>
                  </a:txBody>
                  <a:tcPr marL="182880" marT="91440" marB="91440"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600" dirty="0"/>
                        <a:t>Medigap</a:t>
                      </a:r>
                    </a:p>
                  </a:txBody>
                  <a:tcPr marL="182880" marT="91440" marB="91440"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600" dirty="0"/>
                        <a:t>Medicare Advantage</a:t>
                      </a:r>
                    </a:p>
                  </a:txBody>
                  <a:tcPr marL="182880" marT="91440" marB="91440" anchor="ctr">
                    <a:lnL>
                      <a:noFill/>
                    </a:lnL>
                    <a:lnR w="28575"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8504681"/>
                  </a:ext>
                </a:extLst>
              </a:tr>
              <a:tr h="1768472">
                <a:tc>
                  <a:txBody>
                    <a:bodyPr/>
                    <a:lstStyle/>
                    <a:p>
                      <a:r>
                        <a:rPr lang="en-US" sz="1400" b="1" dirty="0"/>
                        <a:t>Coverage</a:t>
                      </a:r>
                      <a:endParaRPr lang="en-US" sz="1400" b="1" dirty="0">
                        <a:solidFill>
                          <a:schemeClr val="tx1"/>
                        </a:solidFill>
                      </a:endParaRPr>
                    </a:p>
                  </a:txBody>
                  <a:tcPr marL="18288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Pays some costs not paid by Original Medicare</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Does not help with drug costs</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Nationwide coverage</a:t>
                      </a:r>
                    </a:p>
                    <a:p>
                      <a:pPr marL="182880" marR="0" lvl="0" indent="-182880" algn="l" defTabSz="685750" rtl="0" eaLnBrk="1" fontAlgn="auto" latinLnBrk="0" hangingPunct="1">
                        <a:lnSpc>
                          <a:spcPct val="100000"/>
                        </a:lnSpc>
                        <a:spcBef>
                          <a:spcPts val="0"/>
                        </a:spcBef>
                        <a:spcAft>
                          <a:spcPts val="500"/>
                        </a:spcAft>
                        <a:buClrTx/>
                        <a:buSzTx/>
                        <a:buFont typeface="Symbol"/>
                        <a:buChar char=""/>
                        <a:tabLst/>
                        <a:defRPr/>
                      </a:pPr>
                      <a:r>
                        <a:rPr lang="en-US" sz="1200" dirty="0">
                          <a:solidFill>
                            <a:schemeClr val="tx1"/>
                          </a:solidFill>
                          <a:effectLst/>
                          <a:latin typeface="+mn-lt"/>
                          <a:ea typeface="Calibri"/>
                          <a:cs typeface="Times New Roman"/>
                        </a:rPr>
                        <a:t>May offer additional value-added services</a:t>
                      </a: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Provides benefits of Original Medicare and beyond</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Often includes Part D drug coverage </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May have provider network</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May offer additional health benefits </a:t>
                      </a:r>
                      <a:br>
                        <a:rPr lang="en-US" sz="1200" dirty="0">
                          <a:solidFill>
                            <a:schemeClr val="tx1"/>
                          </a:solidFill>
                          <a:effectLst/>
                          <a:latin typeface="+mn-lt"/>
                        </a:rPr>
                      </a:br>
                      <a:r>
                        <a:rPr lang="en-US" sz="1200" dirty="0">
                          <a:solidFill>
                            <a:schemeClr val="tx1"/>
                          </a:solidFill>
                          <a:effectLst/>
                          <a:latin typeface="+mn-lt"/>
                        </a:rPr>
                        <a:t>(i.e. dental, vision, hearing, etc.)</a:t>
                      </a: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1561431">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b="1" dirty="0"/>
                        <a:t>Cost</a:t>
                      </a:r>
                      <a:endParaRPr lang="en-US" sz="1400" b="1" dirty="0">
                        <a:solidFill>
                          <a:schemeClr val="tx1"/>
                        </a:solidFill>
                      </a:endParaRPr>
                    </a:p>
                    <a:p>
                      <a:endParaRPr lang="en-US" sz="1400" b="1" dirty="0">
                        <a:solidFill>
                          <a:schemeClr val="tx1"/>
                        </a:solidFill>
                      </a:endParaRPr>
                    </a:p>
                  </a:txBody>
                  <a:tcPr marL="18288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Monthly plan premium</a:t>
                      </a:r>
                    </a:p>
                    <a:p>
                      <a:pPr marL="182880" marR="0" lvl="0" indent="-182880" algn="l" defTabSz="685750" rtl="0" eaLnBrk="1" fontAlgn="auto" latinLnBrk="0" hangingPunct="1">
                        <a:lnSpc>
                          <a:spcPct val="100000"/>
                        </a:lnSpc>
                        <a:spcBef>
                          <a:spcPts val="0"/>
                        </a:spcBef>
                        <a:spcAft>
                          <a:spcPts val="500"/>
                        </a:spcAft>
                        <a:buClrTx/>
                        <a:buSzTx/>
                        <a:buFont typeface="Symbol"/>
                        <a:buChar char=""/>
                        <a:tabLst/>
                        <a:defRPr/>
                      </a:pPr>
                      <a:r>
                        <a:rPr lang="en-US" sz="1200" dirty="0">
                          <a:solidFill>
                            <a:schemeClr val="tx1"/>
                          </a:solidFill>
                          <a:effectLst/>
                          <a:latin typeface="+mn-lt"/>
                        </a:rPr>
                        <a:t>Drug plan premium and other costs if you also add a stand-alone Part D plan</a:t>
                      </a:r>
                    </a:p>
                    <a:p>
                      <a:pPr marL="182880" marR="0" lvl="0" indent="-182880" algn="l" defTabSz="914400" rtl="0" eaLnBrk="1" fontAlgn="auto" latinLnBrk="0" hangingPunct="1">
                        <a:lnSpc>
                          <a:spcPct val="100000"/>
                        </a:lnSpc>
                        <a:spcBef>
                          <a:spcPts val="0"/>
                        </a:spcBef>
                        <a:spcAft>
                          <a:spcPts val="500"/>
                        </a:spcAft>
                        <a:buClrTx/>
                        <a:buSzTx/>
                        <a:buFont typeface="Symbol"/>
                        <a:buChar char=""/>
                        <a:tabLst/>
                        <a:defRPr/>
                      </a:pPr>
                      <a:r>
                        <a:rPr lang="en-US" sz="1200" dirty="0">
                          <a:solidFill>
                            <a:schemeClr val="tx1"/>
                          </a:solidFill>
                          <a:effectLst/>
                          <a:latin typeface="+mn-lt"/>
                        </a:rPr>
                        <a:t>Out-of-pocket costs depend on plan chosen</a:t>
                      </a: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May charge plan premium</a:t>
                      </a:r>
                    </a:p>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Often no additional premium for drug coverage</a:t>
                      </a:r>
                    </a:p>
                    <a:p>
                      <a:pPr marL="182880" marR="0" lvl="0" indent="-182880" algn="l" defTabSz="914400" rtl="0" eaLnBrk="1" fontAlgn="auto" latinLnBrk="0" hangingPunct="1">
                        <a:lnSpc>
                          <a:spcPct val="100000"/>
                        </a:lnSpc>
                        <a:spcBef>
                          <a:spcPts val="0"/>
                        </a:spcBef>
                        <a:spcAft>
                          <a:spcPts val="500"/>
                        </a:spcAft>
                        <a:buClrTx/>
                        <a:buSzTx/>
                        <a:buFont typeface="Symbol"/>
                        <a:buChar char=""/>
                        <a:tabLst/>
                        <a:defRPr/>
                      </a:pPr>
                      <a:r>
                        <a:rPr lang="en-US" sz="1200" dirty="0">
                          <a:solidFill>
                            <a:schemeClr val="tx1"/>
                          </a:solidFill>
                          <a:effectLst/>
                          <a:latin typeface="+mn-lt"/>
                        </a:rPr>
                        <a:t>Copays or coinsurance for most </a:t>
                      </a:r>
                      <a:br>
                        <a:rPr lang="en-US" sz="1200" dirty="0">
                          <a:solidFill>
                            <a:schemeClr val="tx1"/>
                          </a:solidFill>
                          <a:effectLst/>
                          <a:latin typeface="+mn-lt"/>
                        </a:rPr>
                      </a:br>
                      <a:r>
                        <a:rPr lang="en-US" sz="1200" dirty="0">
                          <a:solidFill>
                            <a:schemeClr val="tx1"/>
                          </a:solidFill>
                          <a:effectLst/>
                          <a:latin typeface="+mn-lt"/>
                        </a:rPr>
                        <a:t>covered services</a:t>
                      </a:r>
                    </a:p>
                    <a:p>
                      <a:pPr marL="182880" marR="0" lvl="0" indent="-182880" algn="l" defTabSz="914400" rtl="0" eaLnBrk="1" fontAlgn="auto" latinLnBrk="0" hangingPunct="1">
                        <a:lnSpc>
                          <a:spcPct val="100000"/>
                        </a:lnSpc>
                        <a:spcBef>
                          <a:spcPts val="0"/>
                        </a:spcBef>
                        <a:spcAft>
                          <a:spcPts val="500"/>
                        </a:spcAft>
                        <a:buClrTx/>
                        <a:buSzTx/>
                        <a:buFont typeface="Symbol"/>
                        <a:buChar char=""/>
                        <a:tabLst/>
                        <a:defRPr/>
                      </a:pPr>
                      <a:r>
                        <a:rPr lang="en-US" sz="1200" dirty="0">
                          <a:solidFill>
                            <a:schemeClr val="tx1"/>
                          </a:solidFill>
                          <a:effectLst/>
                          <a:latin typeface="+mn-lt"/>
                          <a:ea typeface="Calibri"/>
                          <a:cs typeface="Times New Roman"/>
                        </a:rPr>
                        <a:t>Annual out-of-pocket maximum</a:t>
                      </a: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39679859"/>
                  </a:ext>
                </a:extLst>
              </a:tr>
              <a:tr h="724642">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400" b="1" dirty="0"/>
                        <a:t>Convenience </a:t>
                      </a:r>
                    </a:p>
                  </a:txBody>
                  <a:tcPr marL="18288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Multiple plans (when added</a:t>
                      </a:r>
                      <a:r>
                        <a:rPr lang="en-US" sz="1200" baseline="0" dirty="0">
                          <a:solidFill>
                            <a:schemeClr val="tx1"/>
                          </a:solidFill>
                          <a:effectLst/>
                          <a:latin typeface="+mn-lt"/>
                        </a:rPr>
                        <a:t> to Original Medicare along with a Part D plan)</a:t>
                      </a:r>
                      <a:endParaRPr lang="en-US" sz="1200" dirty="0">
                        <a:solidFill>
                          <a:schemeClr val="tx1"/>
                        </a:solidFill>
                        <a:effectLst/>
                        <a:latin typeface="+mn-lt"/>
                        <a:ea typeface="Calibri"/>
                        <a:cs typeface="Times New Roman"/>
                      </a:endParaRP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182880">
                        <a:lnSpc>
                          <a:spcPct val="100000"/>
                        </a:lnSpc>
                        <a:spcBef>
                          <a:spcPts val="0"/>
                        </a:spcBef>
                        <a:spcAft>
                          <a:spcPts val="500"/>
                        </a:spcAft>
                        <a:buFont typeface="Symbol"/>
                        <a:buChar char=""/>
                      </a:pPr>
                      <a:r>
                        <a:rPr lang="en-US" sz="1200" dirty="0">
                          <a:solidFill>
                            <a:schemeClr val="tx1"/>
                          </a:solidFill>
                          <a:effectLst/>
                          <a:latin typeface="+mn-lt"/>
                        </a:rPr>
                        <a:t>All-in-one plan</a:t>
                      </a:r>
                      <a:endParaRPr lang="en-US" sz="1200" dirty="0">
                        <a:solidFill>
                          <a:schemeClr val="tx1"/>
                        </a:solidFill>
                        <a:effectLst/>
                        <a:latin typeface="+mn-lt"/>
                        <a:ea typeface="Calibri"/>
                        <a:cs typeface="Times New Roman"/>
                      </a:endParaRPr>
                    </a:p>
                  </a:txBody>
                  <a:tcPr marL="137160" marT="137160" marB="137160">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8458645"/>
                  </a:ext>
                </a:extLst>
              </a:tr>
            </a:tbl>
          </a:graphicData>
        </a:graphic>
      </p:graphicFrame>
    </p:spTree>
    <p:extLst>
      <p:ext uri="{BB962C8B-B14F-4D97-AF65-F5344CB8AC3E}">
        <p14:creationId xmlns:p14="http://schemas.microsoft.com/office/powerpoint/2010/main" val="1050534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When can I enroll?</a:t>
            </a:r>
          </a:p>
        </p:txBody>
      </p:sp>
    </p:spTree>
    <p:extLst>
      <p:ext uri="{BB962C8B-B14F-4D97-AF65-F5344CB8AC3E}">
        <p14:creationId xmlns:p14="http://schemas.microsoft.com/office/powerpoint/2010/main" val="234625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Initial Enrollment Period</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34</a:t>
            </a:fld>
            <a:endParaRPr lang="en-US" dirty="0">
              <a:solidFill>
                <a:schemeClr val="tx1"/>
              </a:solidFill>
            </a:endParaRPr>
          </a:p>
        </p:txBody>
      </p:sp>
      <p:sp>
        <p:nvSpPr>
          <p:cNvPr id="52" name="Content Placeholder 7">
            <a:extLst>
              <a:ext uri="{FF2B5EF4-FFF2-40B4-BE49-F238E27FC236}">
                <a16:creationId xmlns:a16="http://schemas.microsoft.com/office/drawing/2014/main" id="{049011DB-6FA2-3F47-942A-8E387861152D}"/>
              </a:ext>
            </a:extLst>
          </p:cNvPr>
          <p:cNvSpPr txBox="1">
            <a:spLocks/>
          </p:cNvSpPr>
          <p:nvPr/>
        </p:nvSpPr>
        <p:spPr>
          <a:xfrm>
            <a:off x="374903" y="2949085"/>
            <a:ext cx="4872216" cy="2821067"/>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Part A &amp; Part B</a:t>
            </a:r>
          </a:p>
          <a:p>
            <a:pPr>
              <a:spcBef>
                <a:spcPts val="600"/>
              </a:spcBef>
            </a:pPr>
            <a:r>
              <a:rPr lang="en-US" dirty="0"/>
              <a:t>You’ll be enrolled automatically if you’re receiving Social Security or Railroad Retirement Board (RRB) benefits at age 65, or after receiving Social Security disability benefits for 24 months</a:t>
            </a:r>
          </a:p>
          <a:p>
            <a:pPr>
              <a:spcBef>
                <a:spcPts val="600"/>
              </a:spcBef>
            </a:pPr>
            <a:r>
              <a:rPr lang="en-US" dirty="0"/>
              <a:t>You must enroll yourself if not receiving benefits. Go to </a:t>
            </a:r>
            <a:r>
              <a:rPr lang="en-US" b="1" dirty="0" err="1"/>
              <a:t>ssa.gov</a:t>
            </a:r>
            <a:r>
              <a:rPr lang="en-US" b="1" dirty="0"/>
              <a:t>/benefits/</a:t>
            </a:r>
            <a:r>
              <a:rPr lang="en-US" b="1" dirty="0" err="1"/>
              <a:t>medicare</a:t>
            </a:r>
            <a:r>
              <a:rPr lang="en-US" b="1" dirty="0"/>
              <a:t>/ </a:t>
            </a:r>
            <a:r>
              <a:rPr lang="en-US" dirty="0"/>
              <a:t>to enroll online, or call or visit your local Social Security office</a:t>
            </a:r>
          </a:p>
          <a:p>
            <a:pPr marL="0" indent="0">
              <a:spcBef>
                <a:spcPts val="1800"/>
              </a:spcBef>
              <a:buNone/>
            </a:pPr>
            <a:r>
              <a:rPr lang="en-US" sz="1600" b="1" dirty="0"/>
              <a:t>Medicare Advantage (Part C) &amp; Part D</a:t>
            </a:r>
          </a:p>
          <a:p>
            <a:pPr>
              <a:spcBef>
                <a:spcPts val="600"/>
              </a:spcBef>
            </a:pPr>
            <a:r>
              <a:rPr lang="en-US" dirty="0"/>
              <a:t>You need to enroll directly with the plan provider</a:t>
            </a:r>
          </a:p>
          <a:p>
            <a:pPr>
              <a:spcBef>
                <a:spcPts val="600"/>
              </a:spcBef>
            </a:pPr>
            <a:endParaRPr lang="en-US" dirty="0"/>
          </a:p>
        </p:txBody>
      </p:sp>
      <p:sp>
        <p:nvSpPr>
          <p:cNvPr id="53" name="Content Placeholder 7">
            <a:extLst>
              <a:ext uri="{FF2B5EF4-FFF2-40B4-BE49-F238E27FC236}">
                <a16:creationId xmlns:a16="http://schemas.microsoft.com/office/drawing/2014/main" id="{7361795A-B8AB-8B4C-B03D-85622B5BAE59}"/>
              </a:ext>
            </a:extLst>
          </p:cNvPr>
          <p:cNvSpPr txBox="1">
            <a:spLocks/>
          </p:cNvSpPr>
          <p:nvPr/>
        </p:nvSpPr>
        <p:spPr>
          <a:xfrm>
            <a:off x="6313382" y="3627578"/>
            <a:ext cx="2362517" cy="2142574"/>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1200"/>
              </a:spcBef>
              <a:buNone/>
            </a:pPr>
            <a:r>
              <a:rPr lang="en-US" sz="1600" b="1" dirty="0"/>
              <a:t>Tips:</a:t>
            </a:r>
          </a:p>
          <a:p>
            <a:pPr>
              <a:spcBef>
                <a:spcPts val="600"/>
              </a:spcBef>
            </a:pPr>
            <a:r>
              <a:rPr lang="en-US" dirty="0"/>
              <a:t>Enroll early to avoid gaps in coverage and late enrollment penalties</a:t>
            </a:r>
          </a:p>
          <a:p>
            <a:r>
              <a:rPr lang="en-US" dirty="0"/>
              <a:t>May refuse or delay enrollment in Part B with creditable employer coverage</a:t>
            </a:r>
          </a:p>
        </p:txBody>
      </p:sp>
      <p:grpSp>
        <p:nvGrpSpPr>
          <p:cNvPr id="5" name="Group 4">
            <a:extLst>
              <a:ext uri="{FF2B5EF4-FFF2-40B4-BE49-F238E27FC236}">
                <a16:creationId xmlns:a16="http://schemas.microsoft.com/office/drawing/2014/main" id="{3E02220A-4C96-5944-A834-3F760D4774B3}"/>
              </a:ext>
            </a:extLst>
          </p:cNvPr>
          <p:cNvGrpSpPr/>
          <p:nvPr/>
        </p:nvGrpSpPr>
        <p:grpSpPr>
          <a:xfrm>
            <a:off x="533400" y="1405550"/>
            <a:ext cx="8142512" cy="1219068"/>
            <a:chOff x="533400" y="4709918"/>
            <a:chExt cx="8142512" cy="1219068"/>
          </a:xfrm>
        </p:grpSpPr>
        <p:grpSp>
          <p:nvGrpSpPr>
            <p:cNvPr id="11" name="Group 10">
              <a:extLst>
                <a:ext uri="{FF2B5EF4-FFF2-40B4-BE49-F238E27FC236}">
                  <a16:creationId xmlns:a16="http://schemas.microsoft.com/office/drawing/2014/main" id="{4D16CEBE-AF79-2A47-8C18-35269FC7D174}"/>
                </a:ext>
              </a:extLst>
            </p:cNvPr>
            <p:cNvGrpSpPr/>
            <p:nvPr/>
          </p:nvGrpSpPr>
          <p:grpSpPr>
            <a:xfrm>
              <a:off x="533401" y="5431011"/>
              <a:ext cx="8142511" cy="348370"/>
              <a:chOff x="533400" y="5374658"/>
              <a:chExt cx="11193082" cy="478886"/>
            </a:xfrm>
          </p:grpSpPr>
          <p:sp>
            <p:nvSpPr>
              <p:cNvPr id="63" name="Oval 62">
                <a:extLst>
                  <a:ext uri="{FF2B5EF4-FFF2-40B4-BE49-F238E27FC236}">
                    <a16:creationId xmlns:a16="http://schemas.microsoft.com/office/drawing/2014/main" id="{A8897502-64CC-1D4E-B1FA-67E5F7CAA294}"/>
                  </a:ext>
                </a:extLst>
              </p:cNvPr>
              <p:cNvSpPr/>
              <p:nvPr/>
            </p:nvSpPr>
            <p:spPr>
              <a:xfrm>
                <a:off x="11247602" y="5374663"/>
                <a:ext cx="478880" cy="4788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7DA8C687-0BAD-594D-A63E-6A800E4997F0}"/>
                  </a:ext>
                </a:extLst>
              </p:cNvPr>
              <p:cNvSpPr/>
              <p:nvPr/>
            </p:nvSpPr>
            <p:spPr>
              <a:xfrm>
                <a:off x="533400" y="5374658"/>
                <a:ext cx="478880" cy="4788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F3FCB3A-05EC-8341-A1A2-02916AD5988E}"/>
                  </a:ext>
                </a:extLst>
              </p:cNvPr>
              <p:cNvSpPr/>
              <p:nvPr/>
            </p:nvSpPr>
            <p:spPr>
              <a:xfrm>
                <a:off x="772837" y="5374662"/>
                <a:ext cx="10723456" cy="478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4" name="Table Placeholder 5">
              <a:extLst>
                <a:ext uri="{FF2B5EF4-FFF2-40B4-BE49-F238E27FC236}">
                  <a16:creationId xmlns:a16="http://schemas.microsoft.com/office/drawing/2014/main" id="{7FA2D1D7-A963-9947-ACA7-1518094469FF}"/>
                </a:ext>
              </a:extLst>
            </p:cNvPr>
            <p:cNvGraphicFramePr>
              <a:graphicFrameLocks/>
            </p:cNvGraphicFramePr>
            <p:nvPr>
              <p:extLst>
                <p:ext uri="{D42A27DB-BD31-4B8C-83A1-F6EECF244321}">
                  <p14:modId xmlns:p14="http://schemas.microsoft.com/office/powerpoint/2010/main" val="985991960"/>
                </p:ext>
              </p:extLst>
            </p:nvPr>
          </p:nvGraphicFramePr>
          <p:xfrm>
            <a:off x="533400" y="4709918"/>
            <a:ext cx="8142512" cy="426720"/>
          </p:xfrm>
          <a:graphic>
            <a:graphicData uri="http://schemas.openxmlformats.org/drawingml/2006/table">
              <a:tbl>
                <a:tblPr firstRow="1" bandRow="1">
                  <a:solidFill>
                    <a:schemeClr val="accent3"/>
                  </a:solidFill>
                  <a:tableStyleId>{8EC20E35-A176-4012-BC5E-935CFFF8708E}</a:tableStyleId>
                </a:tblPr>
                <a:tblGrid>
                  <a:gridCol w="1163216">
                    <a:extLst>
                      <a:ext uri="{9D8B030D-6E8A-4147-A177-3AD203B41FA5}">
                        <a16:colId xmlns:a16="http://schemas.microsoft.com/office/drawing/2014/main" val="3182325754"/>
                      </a:ext>
                    </a:extLst>
                  </a:gridCol>
                  <a:gridCol w="1163216">
                    <a:extLst>
                      <a:ext uri="{9D8B030D-6E8A-4147-A177-3AD203B41FA5}">
                        <a16:colId xmlns:a16="http://schemas.microsoft.com/office/drawing/2014/main" val="625558913"/>
                      </a:ext>
                    </a:extLst>
                  </a:gridCol>
                  <a:gridCol w="1163216">
                    <a:extLst>
                      <a:ext uri="{9D8B030D-6E8A-4147-A177-3AD203B41FA5}">
                        <a16:colId xmlns:a16="http://schemas.microsoft.com/office/drawing/2014/main" val="3006677439"/>
                      </a:ext>
                    </a:extLst>
                  </a:gridCol>
                  <a:gridCol w="1163216">
                    <a:extLst>
                      <a:ext uri="{9D8B030D-6E8A-4147-A177-3AD203B41FA5}">
                        <a16:colId xmlns:a16="http://schemas.microsoft.com/office/drawing/2014/main" val="503672563"/>
                      </a:ext>
                    </a:extLst>
                  </a:gridCol>
                  <a:gridCol w="1163216">
                    <a:extLst>
                      <a:ext uri="{9D8B030D-6E8A-4147-A177-3AD203B41FA5}">
                        <a16:colId xmlns:a16="http://schemas.microsoft.com/office/drawing/2014/main" val="1499737780"/>
                      </a:ext>
                    </a:extLst>
                  </a:gridCol>
                  <a:gridCol w="1163216">
                    <a:extLst>
                      <a:ext uri="{9D8B030D-6E8A-4147-A177-3AD203B41FA5}">
                        <a16:colId xmlns:a16="http://schemas.microsoft.com/office/drawing/2014/main" val="2792907613"/>
                      </a:ext>
                    </a:extLst>
                  </a:gridCol>
                  <a:gridCol w="1163216">
                    <a:extLst>
                      <a:ext uri="{9D8B030D-6E8A-4147-A177-3AD203B41FA5}">
                        <a16:colId xmlns:a16="http://schemas.microsoft.com/office/drawing/2014/main" val="169984284"/>
                      </a:ext>
                    </a:extLst>
                  </a:gridCol>
                </a:tblGrid>
                <a:tr h="351974">
                  <a:tc>
                    <a:txBody>
                      <a:bodyPr/>
                      <a:lstStyle/>
                      <a:p>
                        <a:pPr algn="ctr"/>
                        <a:r>
                          <a:rPr lang="en-US" sz="1600" dirty="0">
                            <a:solidFill>
                              <a:schemeClr val="bg1"/>
                            </a:solidFill>
                          </a:rPr>
                          <a:t>1</a:t>
                        </a: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2</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3</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4</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5</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6</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7</a:t>
                        </a:r>
                      </a:p>
                    </a:txBody>
                    <a:tcPr marT="91440" marB="9144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8504681"/>
                    </a:ext>
                  </a:extLst>
                </a:tr>
              </a:tbl>
            </a:graphicData>
          </a:graphic>
        </p:graphicFrame>
        <p:grpSp>
          <p:nvGrpSpPr>
            <p:cNvPr id="9" name="Group 8">
              <a:extLst>
                <a:ext uri="{FF2B5EF4-FFF2-40B4-BE49-F238E27FC236}">
                  <a16:creationId xmlns:a16="http://schemas.microsoft.com/office/drawing/2014/main" id="{0F26BB67-1048-E342-9BDC-286B2E659D9E}"/>
                </a:ext>
              </a:extLst>
            </p:cNvPr>
            <p:cNvGrpSpPr/>
            <p:nvPr/>
          </p:nvGrpSpPr>
          <p:grpSpPr>
            <a:xfrm>
              <a:off x="4313583" y="5270618"/>
              <a:ext cx="658368" cy="658368"/>
              <a:chOff x="4313583" y="5284920"/>
              <a:chExt cx="658368" cy="658368"/>
            </a:xfrm>
          </p:grpSpPr>
          <p:sp>
            <p:nvSpPr>
              <p:cNvPr id="58" name="Oval 57">
                <a:extLst>
                  <a:ext uri="{FF2B5EF4-FFF2-40B4-BE49-F238E27FC236}">
                    <a16:creationId xmlns:a16="http://schemas.microsoft.com/office/drawing/2014/main" id="{38448878-F2EB-2C45-912D-10B751AF553E}"/>
                  </a:ext>
                </a:extLst>
              </p:cNvPr>
              <p:cNvSpPr/>
              <p:nvPr/>
            </p:nvSpPr>
            <p:spPr>
              <a:xfrm>
                <a:off x="4313583" y="5284920"/>
                <a:ext cx="658368" cy="658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A7C800-8914-814C-8801-EEA702B97DAD}"/>
                  </a:ext>
                </a:extLst>
              </p:cNvPr>
              <p:cNvSpPr/>
              <p:nvPr/>
            </p:nvSpPr>
            <p:spPr>
              <a:xfrm>
                <a:off x="4332031" y="5300160"/>
                <a:ext cx="639920" cy="584775"/>
              </a:xfrm>
              <a:prstGeom prst="rect">
                <a:avLst/>
              </a:prstGeom>
            </p:spPr>
            <p:txBody>
              <a:bodyPr wrap="none">
                <a:spAutoFit/>
              </a:bodyPr>
              <a:lstStyle/>
              <a:p>
                <a:pPr algn="ctr"/>
                <a:r>
                  <a:rPr lang="en-US" sz="3200" b="1" dirty="0">
                    <a:solidFill>
                      <a:schemeClr val="bg1"/>
                    </a:solidFill>
                  </a:rPr>
                  <a:t>65</a:t>
                </a:r>
              </a:p>
            </p:txBody>
          </p:sp>
        </p:grpSp>
        <p:sp>
          <p:nvSpPr>
            <p:cNvPr id="12" name="Rectangle 11">
              <a:extLst>
                <a:ext uri="{FF2B5EF4-FFF2-40B4-BE49-F238E27FC236}">
                  <a16:creationId xmlns:a16="http://schemas.microsoft.com/office/drawing/2014/main" id="{9EBE58E7-DC10-6F43-9C2D-F94BCE5215D3}"/>
                </a:ext>
              </a:extLst>
            </p:cNvPr>
            <p:cNvSpPr/>
            <p:nvPr/>
          </p:nvSpPr>
          <p:spPr>
            <a:xfrm>
              <a:off x="533400" y="5454618"/>
              <a:ext cx="3780183" cy="300082"/>
            </a:xfrm>
            <a:prstGeom prst="rect">
              <a:avLst/>
            </a:prstGeom>
          </p:spPr>
          <p:txBody>
            <a:bodyPr wrap="square">
              <a:spAutoFit/>
            </a:bodyPr>
            <a:lstStyle/>
            <a:p>
              <a:pPr algn="ctr">
                <a:spcBef>
                  <a:spcPts val="1200"/>
                </a:spcBef>
              </a:pPr>
              <a:r>
                <a:rPr lang="en-US" b="1" dirty="0"/>
                <a:t>3 months before</a:t>
              </a:r>
            </a:p>
          </p:txBody>
        </p:sp>
        <p:sp>
          <p:nvSpPr>
            <p:cNvPr id="66" name="Rectangle 65">
              <a:extLst>
                <a:ext uri="{FF2B5EF4-FFF2-40B4-BE49-F238E27FC236}">
                  <a16:creationId xmlns:a16="http://schemas.microsoft.com/office/drawing/2014/main" id="{F78646CF-9BBE-DD4E-BBAA-0F860412AD37}"/>
                </a:ext>
              </a:extLst>
            </p:cNvPr>
            <p:cNvSpPr/>
            <p:nvPr/>
          </p:nvSpPr>
          <p:spPr>
            <a:xfrm>
              <a:off x="4968765" y="5454618"/>
              <a:ext cx="3707147" cy="300082"/>
            </a:xfrm>
            <a:prstGeom prst="rect">
              <a:avLst/>
            </a:prstGeom>
          </p:spPr>
          <p:txBody>
            <a:bodyPr wrap="square">
              <a:spAutoFit/>
            </a:bodyPr>
            <a:lstStyle/>
            <a:p>
              <a:pPr algn="ctr">
                <a:spcBef>
                  <a:spcPts val="1200"/>
                </a:spcBef>
              </a:pPr>
              <a:r>
                <a:rPr lang="en-US" b="1" dirty="0"/>
                <a:t>3 months after</a:t>
              </a:r>
            </a:p>
          </p:txBody>
        </p:sp>
      </p:grpSp>
      <p:cxnSp>
        <p:nvCxnSpPr>
          <p:cNvPr id="21" name="Straight Connector 20">
            <a:extLst>
              <a:ext uri="{FF2B5EF4-FFF2-40B4-BE49-F238E27FC236}">
                <a16:creationId xmlns:a16="http://schemas.microsoft.com/office/drawing/2014/main" id="{99EEA014-36A2-334A-9BA9-44BB9EABB260}"/>
              </a:ext>
            </a:extLst>
          </p:cNvPr>
          <p:cNvCxnSpPr>
            <a:cxnSpLocks/>
          </p:cNvCxnSpPr>
          <p:nvPr/>
        </p:nvCxnSpPr>
        <p:spPr>
          <a:xfrm flipH="1">
            <a:off x="5984905" y="2949085"/>
            <a:ext cx="1" cy="2821067"/>
          </a:xfrm>
          <a:prstGeom prst="line">
            <a:avLst/>
          </a:prstGeom>
          <a:noFill/>
          <a:ln w="9525" cap="flat" cmpd="sng" algn="ctr">
            <a:solidFill>
              <a:schemeClr val="tx2">
                <a:lumMod val="60000"/>
                <a:lumOff val="40000"/>
              </a:schemeClr>
            </a:solidFill>
            <a:prstDash val="solid"/>
          </a:ln>
          <a:effectLst/>
        </p:spPr>
      </p:cxnSp>
      <p:pic>
        <p:nvPicPr>
          <p:cNvPr id="25" name="Graphic 24">
            <a:extLst>
              <a:ext uri="{FF2B5EF4-FFF2-40B4-BE49-F238E27FC236}">
                <a16:creationId xmlns:a16="http://schemas.microsoft.com/office/drawing/2014/main" id="{B90B5922-29E8-DD4F-85BB-63C450285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8313" y="2949085"/>
            <a:ext cx="553626" cy="553626"/>
          </a:xfrm>
          <a:prstGeom prst="rect">
            <a:avLst/>
          </a:prstGeom>
        </p:spPr>
      </p:pic>
    </p:spTree>
    <p:extLst>
      <p:ext uri="{BB962C8B-B14F-4D97-AF65-F5344CB8AC3E}">
        <p14:creationId xmlns:p14="http://schemas.microsoft.com/office/powerpoint/2010/main" val="4283959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Late enrollment premium penalties</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35</a:t>
            </a:fld>
            <a:endParaRPr lang="en-US" dirty="0">
              <a:solidFill>
                <a:schemeClr val="tx1"/>
              </a:solidFill>
            </a:endParaRPr>
          </a:p>
        </p:txBody>
      </p:sp>
      <p:pic>
        <p:nvPicPr>
          <p:cNvPr id="84" name="Graphic 83">
            <a:extLst>
              <a:ext uri="{FF2B5EF4-FFF2-40B4-BE49-F238E27FC236}">
                <a16:creationId xmlns:a16="http://schemas.microsoft.com/office/drawing/2014/main" id="{72234B56-2ED4-7744-9345-5B789131FF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23" y="2834730"/>
            <a:ext cx="802351" cy="802351"/>
          </a:xfrm>
          <a:prstGeom prst="rect">
            <a:avLst/>
          </a:prstGeom>
        </p:spPr>
      </p:pic>
      <p:cxnSp>
        <p:nvCxnSpPr>
          <p:cNvPr id="90" name="Straight Connector 89">
            <a:extLst>
              <a:ext uri="{FF2B5EF4-FFF2-40B4-BE49-F238E27FC236}">
                <a16:creationId xmlns:a16="http://schemas.microsoft.com/office/drawing/2014/main" id="{903F0923-593E-2644-A64D-76181B8B2975}"/>
              </a:ext>
            </a:extLst>
          </p:cNvPr>
          <p:cNvCxnSpPr>
            <a:cxnSpLocks/>
          </p:cNvCxnSpPr>
          <p:nvPr/>
        </p:nvCxnSpPr>
        <p:spPr>
          <a:xfrm flipH="1">
            <a:off x="472924" y="2536172"/>
            <a:ext cx="8050590" cy="0"/>
          </a:xfrm>
          <a:prstGeom prst="line">
            <a:avLst/>
          </a:prstGeom>
          <a:noFill/>
          <a:ln w="9525" cap="flat" cmpd="sng" algn="ctr">
            <a:solidFill>
              <a:schemeClr val="tx2">
                <a:lumMod val="60000"/>
                <a:lumOff val="40000"/>
              </a:schemeClr>
            </a:solidFill>
            <a:prstDash val="solid"/>
          </a:ln>
          <a:effectLst/>
        </p:spPr>
      </p:cxnSp>
      <p:pic>
        <p:nvPicPr>
          <p:cNvPr id="91" name="Graphic 90">
            <a:extLst>
              <a:ext uri="{FF2B5EF4-FFF2-40B4-BE49-F238E27FC236}">
                <a16:creationId xmlns:a16="http://schemas.microsoft.com/office/drawing/2014/main" id="{EF4CA2AA-9664-AB4C-A48F-F057FCBC01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923" y="1423652"/>
            <a:ext cx="813963" cy="813963"/>
          </a:xfrm>
          <a:prstGeom prst="rect">
            <a:avLst/>
          </a:prstGeom>
        </p:spPr>
      </p:pic>
      <p:sp>
        <p:nvSpPr>
          <p:cNvPr id="94" name="Content Placeholder 7">
            <a:extLst>
              <a:ext uri="{FF2B5EF4-FFF2-40B4-BE49-F238E27FC236}">
                <a16:creationId xmlns:a16="http://schemas.microsoft.com/office/drawing/2014/main" id="{308924C9-26BB-CA4F-82AD-1F7B6EE56010}"/>
              </a:ext>
            </a:extLst>
          </p:cNvPr>
          <p:cNvSpPr txBox="1">
            <a:spLocks/>
          </p:cNvSpPr>
          <p:nvPr/>
        </p:nvSpPr>
        <p:spPr>
          <a:xfrm>
            <a:off x="1409700" y="1350134"/>
            <a:ext cx="6631058" cy="301185"/>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Part A</a:t>
            </a:r>
          </a:p>
          <a:p>
            <a:pPr>
              <a:spcBef>
                <a:spcPts val="600"/>
              </a:spcBef>
            </a:pPr>
            <a:r>
              <a:rPr lang="en-US" dirty="0"/>
              <a:t>None if qualified for premium free</a:t>
            </a:r>
          </a:p>
          <a:p>
            <a:pPr>
              <a:spcBef>
                <a:spcPts val="600"/>
              </a:spcBef>
            </a:pPr>
            <a:r>
              <a:rPr lang="en-US" dirty="0"/>
              <a:t>The penalty is 10% of the Part A premium </a:t>
            </a:r>
          </a:p>
        </p:txBody>
      </p:sp>
      <p:sp>
        <p:nvSpPr>
          <p:cNvPr id="96" name="Content Placeholder 7">
            <a:extLst>
              <a:ext uri="{FF2B5EF4-FFF2-40B4-BE49-F238E27FC236}">
                <a16:creationId xmlns:a16="http://schemas.microsoft.com/office/drawing/2014/main" id="{133AF4BA-43F5-0147-A746-7AC2E3DDFCEE}"/>
              </a:ext>
            </a:extLst>
          </p:cNvPr>
          <p:cNvSpPr txBox="1">
            <a:spLocks/>
          </p:cNvSpPr>
          <p:nvPr/>
        </p:nvSpPr>
        <p:spPr>
          <a:xfrm>
            <a:off x="1409700" y="2774694"/>
            <a:ext cx="6810756" cy="996262"/>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Part B</a:t>
            </a:r>
          </a:p>
          <a:p>
            <a:pPr>
              <a:spcBef>
                <a:spcPts val="600"/>
              </a:spcBef>
            </a:pPr>
            <a:r>
              <a:rPr lang="en-US" dirty="0"/>
              <a:t>None if qualified for a Special Enrollment Period</a:t>
            </a:r>
          </a:p>
          <a:p>
            <a:pPr>
              <a:spcBef>
                <a:spcPts val="600"/>
              </a:spcBef>
            </a:pPr>
            <a:r>
              <a:rPr lang="en-US" dirty="0"/>
              <a:t>The penalty is 10% of the monthly Part B premium amount for each full 12-month period enrollment is delayed</a:t>
            </a:r>
          </a:p>
        </p:txBody>
      </p:sp>
      <p:cxnSp>
        <p:nvCxnSpPr>
          <p:cNvPr id="99" name="Straight Connector 98">
            <a:extLst>
              <a:ext uri="{FF2B5EF4-FFF2-40B4-BE49-F238E27FC236}">
                <a16:creationId xmlns:a16="http://schemas.microsoft.com/office/drawing/2014/main" id="{11CF435C-8E61-4048-A7BA-CFA940770D5F}"/>
              </a:ext>
            </a:extLst>
          </p:cNvPr>
          <p:cNvCxnSpPr>
            <a:cxnSpLocks/>
          </p:cNvCxnSpPr>
          <p:nvPr/>
        </p:nvCxnSpPr>
        <p:spPr>
          <a:xfrm flipH="1">
            <a:off x="472924" y="4199566"/>
            <a:ext cx="8050590" cy="0"/>
          </a:xfrm>
          <a:prstGeom prst="line">
            <a:avLst/>
          </a:prstGeom>
          <a:noFill/>
          <a:ln w="9525" cap="flat" cmpd="sng" algn="ctr">
            <a:solidFill>
              <a:schemeClr val="tx2">
                <a:lumMod val="60000"/>
                <a:lumOff val="40000"/>
              </a:schemeClr>
            </a:solidFill>
            <a:prstDash val="solid"/>
          </a:ln>
          <a:effectLst/>
        </p:spPr>
      </p:cxnSp>
      <p:pic>
        <p:nvPicPr>
          <p:cNvPr id="101" name="Graphic 100">
            <a:extLst>
              <a:ext uri="{FF2B5EF4-FFF2-40B4-BE49-F238E27FC236}">
                <a16:creationId xmlns:a16="http://schemas.microsoft.com/office/drawing/2014/main" id="{98D2D702-EB77-7446-AE21-43DF6826D7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650" y="4498124"/>
            <a:ext cx="802350" cy="802350"/>
          </a:xfrm>
          <a:prstGeom prst="rect">
            <a:avLst/>
          </a:prstGeom>
        </p:spPr>
      </p:pic>
      <p:sp>
        <p:nvSpPr>
          <p:cNvPr id="102" name="Content Placeholder 7">
            <a:extLst>
              <a:ext uri="{FF2B5EF4-FFF2-40B4-BE49-F238E27FC236}">
                <a16:creationId xmlns:a16="http://schemas.microsoft.com/office/drawing/2014/main" id="{C9CC267F-4BC7-9F40-BF19-25BF3F898936}"/>
              </a:ext>
            </a:extLst>
          </p:cNvPr>
          <p:cNvSpPr txBox="1">
            <a:spLocks/>
          </p:cNvSpPr>
          <p:nvPr/>
        </p:nvSpPr>
        <p:spPr>
          <a:xfrm>
            <a:off x="1409701" y="4435881"/>
            <a:ext cx="6631058" cy="998467"/>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Medicare Part D</a:t>
            </a:r>
          </a:p>
          <a:p>
            <a:pPr>
              <a:spcBef>
                <a:spcPts val="600"/>
              </a:spcBef>
            </a:pPr>
            <a:r>
              <a:rPr lang="en-US" dirty="0"/>
              <a:t>None if less than 63 days without creditable coverage </a:t>
            </a:r>
          </a:p>
          <a:p>
            <a:pPr>
              <a:spcBef>
                <a:spcPts val="600"/>
              </a:spcBef>
            </a:pPr>
            <a:r>
              <a:rPr lang="en-US" dirty="0"/>
              <a:t>The penalty is an additional 1% of the average Part D premium for each month you delayed enrollment</a:t>
            </a:r>
          </a:p>
        </p:txBody>
      </p:sp>
    </p:spTree>
    <p:extLst>
      <p:ext uri="{BB962C8B-B14F-4D97-AF65-F5344CB8AC3E}">
        <p14:creationId xmlns:p14="http://schemas.microsoft.com/office/powerpoint/2010/main" val="250685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When can I change </a:t>
            </a:r>
            <a:br>
              <a:rPr lang="en-US" dirty="0">
                <a:solidFill>
                  <a:schemeClr val="accent1"/>
                </a:solidFill>
              </a:rPr>
            </a:br>
            <a:r>
              <a:rPr lang="en-US" dirty="0">
                <a:solidFill>
                  <a:schemeClr val="accent1"/>
                </a:solidFill>
              </a:rPr>
              <a:t>my coverage?</a:t>
            </a:r>
          </a:p>
        </p:txBody>
      </p:sp>
    </p:spTree>
    <p:extLst>
      <p:ext uri="{BB962C8B-B14F-4D97-AF65-F5344CB8AC3E}">
        <p14:creationId xmlns:p14="http://schemas.microsoft.com/office/powerpoint/2010/main" val="38827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Medicare Annual Enrollment Period</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37</a:t>
            </a:fld>
            <a:endParaRPr lang="en-US" dirty="0">
              <a:solidFill>
                <a:schemeClr val="tx1"/>
              </a:solidFill>
            </a:endParaRPr>
          </a:p>
        </p:txBody>
      </p:sp>
      <p:sp>
        <p:nvSpPr>
          <p:cNvPr id="18" name="Content Placeholder 7">
            <a:extLst>
              <a:ext uri="{FF2B5EF4-FFF2-40B4-BE49-F238E27FC236}">
                <a16:creationId xmlns:a16="http://schemas.microsoft.com/office/drawing/2014/main" id="{0EDE8DA9-0E24-344A-8954-C3B8C74F7B7C}"/>
              </a:ext>
            </a:extLst>
          </p:cNvPr>
          <p:cNvSpPr txBox="1">
            <a:spLocks/>
          </p:cNvSpPr>
          <p:nvPr/>
        </p:nvSpPr>
        <p:spPr>
          <a:xfrm>
            <a:off x="374902" y="3303438"/>
            <a:ext cx="8056905" cy="1481630"/>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Join, switch or drop a Medicare Advantage (Part C) or Medicare Part D prescription drug plan</a:t>
            </a:r>
          </a:p>
          <a:p>
            <a:r>
              <a:rPr lang="en-US" dirty="0"/>
              <a:t>Switch from Original Medicare (Parts A &amp; B) to a Medicare Advantage plan, or vice versa</a:t>
            </a:r>
          </a:p>
          <a:p>
            <a:r>
              <a:rPr lang="en-US" dirty="0"/>
              <a:t>Switch from one Medicare Advantage plan to another</a:t>
            </a:r>
          </a:p>
        </p:txBody>
      </p:sp>
      <p:grpSp>
        <p:nvGrpSpPr>
          <p:cNvPr id="20" name="Group 19">
            <a:extLst>
              <a:ext uri="{FF2B5EF4-FFF2-40B4-BE49-F238E27FC236}">
                <a16:creationId xmlns:a16="http://schemas.microsoft.com/office/drawing/2014/main" id="{C924B5F3-0688-7349-9F67-CD0951620F8A}"/>
              </a:ext>
            </a:extLst>
          </p:cNvPr>
          <p:cNvGrpSpPr/>
          <p:nvPr/>
        </p:nvGrpSpPr>
        <p:grpSpPr>
          <a:xfrm>
            <a:off x="492094" y="2025504"/>
            <a:ext cx="8183818" cy="348367"/>
            <a:chOff x="-7878823" y="5374662"/>
            <a:chExt cx="11249869" cy="478882"/>
          </a:xfrm>
          <a:solidFill>
            <a:srgbClr val="EAEBEB"/>
          </a:solidFill>
        </p:grpSpPr>
        <p:sp>
          <p:nvSpPr>
            <p:cNvPr id="34" name="Oval 33">
              <a:extLst>
                <a:ext uri="{FF2B5EF4-FFF2-40B4-BE49-F238E27FC236}">
                  <a16:creationId xmlns:a16="http://schemas.microsoft.com/office/drawing/2014/main" id="{AFA7FA1E-CFCB-8F4B-AAFD-F05A9F95D5EF}"/>
                </a:ext>
              </a:extLst>
            </p:cNvPr>
            <p:cNvSpPr/>
            <p:nvPr/>
          </p:nvSpPr>
          <p:spPr>
            <a:xfrm>
              <a:off x="2892165" y="5374663"/>
              <a:ext cx="478881"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F69ED37-C97A-B644-8C02-66E5540F45F1}"/>
                </a:ext>
              </a:extLst>
            </p:cNvPr>
            <p:cNvSpPr/>
            <p:nvPr/>
          </p:nvSpPr>
          <p:spPr>
            <a:xfrm>
              <a:off x="-7878823" y="5374663"/>
              <a:ext cx="478881"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60B9747-5945-4D4C-8558-FB9EB59BB51C}"/>
                </a:ext>
              </a:extLst>
            </p:cNvPr>
            <p:cNvSpPr/>
            <p:nvPr/>
          </p:nvSpPr>
          <p:spPr>
            <a:xfrm>
              <a:off x="-7639381" y="5374662"/>
              <a:ext cx="10769199" cy="47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2" name="Table Placeholder 5">
            <a:extLst>
              <a:ext uri="{FF2B5EF4-FFF2-40B4-BE49-F238E27FC236}">
                <a16:creationId xmlns:a16="http://schemas.microsoft.com/office/drawing/2014/main" id="{EE68FC61-6AAE-4648-A5F6-E632092BBD80}"/>
              </a:ext>
            </a:extLst>
          </p:cNvPr>
          <p:cNvGraphicFramePr>
            <a:graphicFrameLocks/>
          </p:cNvGraphicFramePr>
          <p:nvPr>
            <p:extLst>
              <p:ext uri="{D42A27DB-BD31-4B8C-83A1-F6EECF244321}">
                <p14:modId xmlns:p14="http://schemas.microsoft.com/office/powerpoint/2010/main" val="2684584337"/>
              </p:ext>
            </p:extLst>
          </p:nvPr>
        </p:nvGraphicFramePr>
        <p:xfrm>
          <a:off x="533400" y="1405549"/>
          <a:ext cx="8142516" cy="450091"/>
        </p:xfrm>
        <a:graphic>
          <a:graphicData uri="http://schemas.openxmlformats.org/drawingml/2006/table">
            <a:tbl>
              <a:tblPr firstRow="1" bandRow="1">
                <a:solidFill>
                  <a:schemeClr val="accent3"/>
                </a:solidFill>
                <a:tableStyleId>{8EC20E35-A176-4012-BC5E-935CFFF8708E}</a:tableStyleId>
              </a:tblPr>
              <a:tblGrid>
                <a:gridCol w="678543">
                  <a:extLst>
                    <a:ext uri="{9D8B030D-6E8A-4147-A177-3AD203B41FA5}">
                      <a16:colId xmlns:a16="http://schemas.microsoft.com/office/drawing/2014/main" val="3182325754"/>
                    </a:ext>
                  </a:extLst>
                </a:gridCol>
                <a:gridCol w="678543">
                  <a:extLst>
                    <a:ext uri="{9D8B030D-6E8A-4147-A177-3AD203B41FA5}">
                      <a16:colId xmlns:a16="http://schemas.microsoft.com/office/drawing/2014/main" val="625558913"/>
                    </a:ext>
                  </a:extLst>
                </a:gridCol>
                <a:gridCol w="678543">
                  <a:extLst>
                    <a:ext uri="{9D8B030D-6E8A-4147-A177-3AD203B41FA5}">
                      <a16:colId xmlns:a16="http://schemas.microsoft.com/office/drawing/2014/main" val="3006677439"/>
                    </a:ext>
                  </a:extLst>
                </a:gridCol>
                <a:gridCol w="678543">
                  <a:extLst>
                    <a:ext uri="{9D8B030D-6E8A-4147-A177-3AD203B41FA5}">
                      <a16:colId xmlns:a16="http://schemas.microsoft.com/office/drawing/2014/main" val="503672563"/>
                    </a:ext>
                  </a:extLst>
                </a:gridCol>
                <a:gridCol w="678543">
                  <a:extLst>
                    <a:ext uri="{9D8B030D-6E8A-4147-A177-3AD203B41FA5}">
                      <a16:colId xmlns:a16="http://schemas.microsoft.com/office/drawing/2014/main" val="1499737780"/>
                    </a:ext>
                  </a:extLst>
                </a:gridCol>
                <a:gridCol w="678543">
                  <a:extLst>
                    <a:ext uri="{9D8B030D-6E8A-4147-A177-3AD203B41FA5}">
                      <a16:colId xmlns:a16="http://schemas.microsoft.com/office/drawing/2014/main" val="2792907613"/>
                    </a:ext>
                  </a:extLst>
                </a:gridCol>
                <a:gridCol w="678543">
                  <a:extLst>
                    <a:ext uri="{9D8B030D-6E8A-4147-A177-3AD203B41FA5}">
                      <a16:colId xmlns:a16="http://schemas.microsoft.com/office/drawing/2014/main" val="169984284"/>
                    </a:ext>
                  </a:extLst>
                </a:gridCol>
                <a:gridCol w="678543">
                  <a:extLst>
                    <a:ext uri="{9D8B030D-6E8A-4147-A177-3AD203B41FA5}">
                      <a16:colId xmlns:a16="http://schemas.microsoft.com/office/drawing/2014/main" val="2101547668"/>
                    </a:ext>
                  </a:extLst>
                </a:gridCol>
                <a:gridCol w="678543">
                  <a:extLst>
                    <a:ext uri="{9D8B030D-6E8A-4147-A177-3AD203B41FA5}">
                      <a16:colId xmlns:a16="http://schemas.microsoft.com/office/drawing/2014/main" val="2292526340"/>
                    </a:ext>
                  </a:extLst>
                </a:gridCol>
                <a:gridCol w="678543">
                  <a:extLst>
                    <a:ext uri="{9D8B030D-6E8A-4147-A177-3AD203B41FA5}">
                      <a16:colId xmlns:a16="http://schemas.microsoft.com/office/drawing/2014/main" val="2978014131"/>
                    </a:ext>
                  </a:extLst>
                </a:gridCol>
                <a:gridCol w="678543">
                  <a:extLst>
                    <a:ext uri="{9D8B030D-6E8A-4147-A177-3AD203B41FA5}">
                      <a16:colId xmlns:a16="http://schemas.microsoft.com/office/drawing/2014/main" val="2075885656"/>
                    </a:ext>
                  </a:extLst>
                </a:gridCol>
                <a:gridCol w="678543">
                  <a:extLst>
                    <a:ext uri="{9D8B030D-6E8A-4147-A177-3AD203B41FA5}">
                      <a16:colId xmlns:a16="http://schemas.microsoft.com/office/drawing/2014/main" val="3255122133"/>
                    </a:ext>
                  </a:extLst>
                </a:gridCol>
              </a:tblGrid>
              <a:tr h="450091">
                <a:tc>
                  <a:txBody>
                    <a:bodyPr/>
                    <a:lstStyle/>
                    <a:p>
                      <a:pPr algn="ctr"/>
                      <a:r>
                        <a:rPr lang="en-US" sz="1400" dirty="0">
                          <a:solidFill>
                            <a:schemeClr val="tx2"/>
                          </a:solidFill>
                        </a:rPr>
                        <a:t>Jan.</a:t>
                      </a: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Feb.</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Mar.</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Apr.</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May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June</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July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Aug.</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Sept.</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bg1"/>
                          </a:solidFill>
                        </a:rPr>
                        <a:t>Oct.</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bg1"/>
                          </a:solidFill>
                        </a:rPr>
                        <a:t>Nov.</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bg1"/>
                          </a:solidFill>
                        </a:rPr>
                        <a:t>Dec.</a:t>
                      </a:r>
                    </a:p>
                  </a:txBody>
                  <a:tcPr marT="91440" marB="9144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8504681"/>
                  </a:ext>
                </a:extLst>
              </a:tr>
            </a:tbl>
          </a:graphicData>
        </a:graphic>
      </p:graphicFrame>
      <p:sp>
        <p:nvSpPr>
          <p:cNvPr id="23" name="Rectangle 22">
            <a:extLst>
              <a:ext uri="{FF2B5EF4-FFF2-40B4-BE49-F238E27FC236}">
                <a16:creationId xmlns:a16="http://schemas.microsoft.com/office/drawing/2014/main" id="{0029C5BA-D8CA-4049-B3CA-7468870AD75A}"/>
              </a:ext>
            </a:extLst>
          </p:cNvPr>
          <p:cNvSpPr/>
          <p:nvPr/>
        </p:nvSpPr>
        <p:spPr>
          <a:xfrm>
            <a:off x="1869619" y="2448223"/>
            <a:ext cx="5498456" cy="307777"/>
          </a:xfrm>
          <a:prstGeom prst="rect">
            <a:avLst/>
          </a:prstGeom>
        </p:spPr>
        <p:txBody>
          <a:bodyPr wrap="square">
            <a:spAutoFit/>
          </a:bodyPr>
          <a:lstStyle/>
          <a:p>
            <a:pPr algn="r">
              <a:spcBef>
                <a:spcPts val="1200"/>
              </a:spcBef>
            </a:pPr>
            <a:r>
              <a:rPr lang="en-US" sz="1400" b="1" dirty="0"/>
              <a:t>October 15 – December 7</a:t>
            </a:r>
          </a:p>
        </p:txBody>
      </p:sp>
      <p:sp>
        <p:nvSpPr>
          <p:cNvPr id="25" name="Right Triangle 24">
            <a:extLst>
              <a:ext uri="{FF2B5EF4-FFF2-40B4-BE49-F238E27FC236}">
                <a16:creationId xmlns:a16="http://schemas.microsoft.com/office/drawing/2014/main" id="{237FEB69-ABB2-2841-BC2B-27A07422D9EA}"/>
              </a:ext>
            </a:extLst>
          </p:cNvPr>
          <p:cNvSpPr/>
          <p:nvPr/>
        </p:nvSpPr>
        <p:spPr>
          <a:xfrm rot="8095320">
            <a:off x="7458200" y="2593958"/>
            <a:ext cx="133761" cy="1337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D3ABC76-424F-7C48-89B6-8683A2364572}"/>
              </a:ext>
            </a:extLst>
          </p:cNvPr>
          <p:cNvGrpSpPr/>
          <p:nvPr/>
        </p:nvGrpSpPr>
        <p:grpSpPr>
          <a:xfrm>
            <a:off x="6734801" y="2026052"/>
            <a:ext cx="1521124" cy="348368"/>
            <a:chOff x="6930726" y="5374663"/>
            <a:chExt cx="2091009" cy="478884"/>
          </a:xfrm>
          <a:solidFill>
            <a:schemeClr val="accent2"/>
          </a:solidFill>
        </p:grpSpPr>
        <p:sp>
          <p:nvSpPr>
            <p:cNvPr id="14" name="Oval 13">
              <a:extLst>
                <a:ext uri="{FF2B5EF4-FFF2-40B4-BE49-F238E27FC236}">
                  <a16:creationId xmlns:a16="http://schemas.microsoft.com/office/drawing/2014/main" id="{7ABC3C66-3B0E-F84C-862E-18252A9BD514}"/>
                </a:ext>
              </a:extLst>
            </p:cNvPr>
            <p:cNvSpPr/>
            <p:nvPr/>
          </p:nvSpPr>
          <p:spPr>
            <a:xfrm>
              <a:off x="8542855"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FBF2BE2-BD05-5244-B6DE-CEBB9527EE91}"/>
                </a:ext>
              </a:extLst>
            </p:cNvPr>
            <p:cNvSpPr/>
            <p:nvPr/>
          </p:nvSpPr>
          <p:spPr>
            <a:xfrm>
              <a:off x="6930726"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96E323-7DB8-6146-9722-B8927E9AF50F}"/>
                </a:ext>
              </a:extLst>
            </p:cNvPr>
            <p:cNvSpPr/>
            <p:nvPr/>
          </p:nvSpPr>
          <p:spPr>
            <a:xfrm>
              <a:off x="7177964" y="5374666"/>
              <a:ext cx="1613582" cy="47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6748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880617"/>
          </a:xfrm>
        </p:spPr>
        <p:txBody>
          <a:bodyPr/>
          <a:lstStyle/>
          <a:p>
            <a:r>
              <a:rPr lang="en-US" dirty="0"/>
              <a:t>Medicare Advantage Open </a:t>
            </a:r>
            <a:br>
              <a:rPr lang="en-US" dirty="0"/>
            </a:br>
            <a:r>
              <a:rPr lang="en-US" dirty="0"/>
              <a:t>Enrollment Period</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38</a:t>
            </a:fld>
            <a:endParaRPr lang="en-US" dirty="0">
              <a:solidFill>
                <a:schemeClr val="tx1"/>
              </a:solidFill>
            </a:endParaRPr>
          </a:p>
        </p:txBody>
      </p:sp>
      <p:grpSp>
        <p:nvGrpSpPr>
          <p:cNvPr id="15" name="Group 14">
            <a:extLst>
              <a:ext uri="{FF2B5EF4-FFF2-40B4-BE49-F238E27FC236}">
                <a16:creationId xmlns:a16="http://schemas.microsoft.com/office/drawing/2014/main" id="{00CF6574-03B3-2542-8E84-3AB617057F53}"/>
              </a:ext>
            </a:extLst>
          </p:cNvPr>
          <p:cNvGrpSpPr/>
          <p:nvPr/>
        </p:nvGrpSpPr>
        <p:grpSpPr>
          <a:xfrm>
            <a:off x="492094" y="2451838"/>
            <a:ext cx="8183818" cy="348369"/>
            <a:chOff x="-7878823" y="5374663"/>
            <a:chExt cx="11249869" cy="478885"/>
          </a:xfrm>
          <a:solidFill>
            <a:srgbClr val="EAEBEB"/>
          </a:solidFill>
        </p:grpSpPr>
        <p:sp>
          <p:nvSpPr>
            <p:cNvPr id="16" name="Oval 15">
              <a:extLst>
                <a:ext uri="{FF2B5EF4-FFF2-40B4-BE49-F238E27FC236}">
                  <a16:creationId xmlns:a16="http://schemas.microsoft.com/office/drawing/2014/main" id="{8B0BC6DD-A0D6-404A-83F2-DC9C614ECDED}"/>
                </a:ext>
              </a:extLst>
            </p:cNvPr>
            <p:cNvSpPr/>
            <p:nvPr/>
          </p:nvSpPr>
          <p:spPr>
            <a:xfrm>
              <a:off x="2892165" y="5374663"/>
              <a:ext cx="478881"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1EF55563-3A0A-D14E-A8B3-CCF373D5FD95}"/>
                </a:ext>
              </a:extLst>
            </p:cNvPr>
            <p:cNvSpPr/>
            <p:nvPr/>
          </p:nvSpPr>
          <p:spPr>
            <a:xfrm>
              <a:off x="-7878823" y="5374663"/>
              <a:ext cx="478881"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0B72CFD-FD58-5542-8A96-149A8EC17A3B}"/>
                </a:ext>
              </a:extLst>
            </p:cNvPr>
            <p:cNvSpPr/>
            <p:nvPr/>
          </p:nvSpPr>
          <p:spPr>
            <a:xfrm>
              <a:off x="-7639381" y="5374667"/>
              <a:ext cx="10769199" cy="47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 name="Table Placeholder 5">
            <a:extLst>
              <a:ext uri="{FF2B5EF4-FFF2-40B4-BE49-F238E27FC236}">
                <a16:creationId xmlns:a16="http://schemas.microsoft.com/office/drawing/2014/main" id="{2C7F4811-574D-A947-8621-EC9148C69EAB}"/>
              </a:ext>
            </a:extLst>
          </p:cNvPr>
          <p:cNvGraphicFramePr>
            <a:graphicFrameLocks/>
          </p:cNvGraphicFramePr>
          <p:nvPr>
            <p:extLst>
              <p:ext uri="{D42A27DB-BD31-4B8C-83A1-F6EECF244321}">
                <p14:modId xmlns:p14="http://schemas.microsoft.com/office/powerpoint/2010/main" val="250745558"/>
              </p:ext>
            </p:extLst>
          </p:nvPr>
        </p:nvGraphicFramePr>
        <p:xfrm>
          <a:off x="533400" y="1824292"/>
          <a:ext cx="8142516" cy="450091"/>
        </p:xfrm>
        <a:graphic>
          <a:graphicData uri="http://schemas.openxmlformats.org/drawingml/2006/table">
            <a:tbl>
              <a:tblPr firstRow="1" bandRow="1">
                <a:solidFill>
                  <a:schemeClr val="accent3"/>
                </a:solidFill>
                <a:tableStyleId>{8EC20E35-A176-4012-BC5E-935CFFF8708E}</a:tableStyleId>
              </a:tblPr>
              <a:tblGrid>
                <a:gridCol w="678543">
                  <a:extLst>
                    <a:ext uri="{9D8B030D-6E8A-4147-A177-3AD203B41FA5}">
                      <a16:colId xmlns:a16="http://schemas.microsoft.com/office/drawing/2014/main" val="3182325754"/>
                    </a:ext>
                  </a:extLst>
                </a:gridCol>
                <a:gridCol w="678543">
                  <a:extLst>
                    <a:ext uri="{9D8B030D-6E8A-4147-A177-3AD203B41FA5}">
                      <a16:colId xmlns:a16="http://schemas.microsoft.com/office/drawing/2014/main" val="625558913"/>
                    </a:ext>
                  </a:extLst>
                </a:gridCol>
                <a:gridCol w="678543">
                  <a:extLst>
                    <a:ext uri="{9D8B030D-6E8A-4147-A177-3AD203B41FA5}">
                      <a16:colId xmlns:a16="http://schemas.microsoft.com/office/drawing/2014/main" val="3006677439"/>
                    </a:ext>
                  </a:extLst>
                </a:gridCol>
                <a:gridCol w="678543">
                  <a:extLst>
                    <a:ext uri="{9D8B030D-6E8A-4147-A177-3AD203B41FA5}">
                      <a16:colId xmlns:a16="http://schemas.microsoft.com/office/drawing/2014/main" val="503672563"/>
                    </a:ext>
                  </a:extLst>
                </a:gridCol>
                <a:gridCol w="678543">
                  <a:extLst>
                    <a:ext uri="{9D8B030D-6E8A-4147-A177-3AD203B41FA5}">
                      <a16:colId xmlns:a16="http://schemas.microsoft.com/office/drawing/2014/main" val="1499737780"/>
                    </a:ext>
                  </a:extLst>
                </a:gridCol>
                <a:gridCol w="678543">
                  <a:extLst>
                    <a:ext uri="{9D8B030D-6E8A-4147-A177-3AD203B41FA5}">
                      <a16:colId xmlns:a16="http://schemas.microsoft.com/office/drawing/2014/main" val="2792907613"/>
                    </a:ext>
                  </a:extLst>
                </a:gridCol>
                <a:gridCol w="678543">
                  <a:extLst>
                    <a:ext uri="{9D8B030D-6E8A-4147-A177-3AD203B41FA5}">
                      <a16:colId xmlns:a16="http://schemas.microsoft.com/office/drawing/2014/main" val="169984284"/>
                    </a:ext>
                  </a:extLst>
                </a:gridCol>
                <a:gridCol w="678543">
                  <a:extLst>
                    <a:ext uri="{9D8B030D-6E8A-4147-A177-3AD203B41FA5}">
                      <a16:colId xmlns:a16="http://schemas.microsoft.com/office/drawing/2014/main" val="2101547668"/>
                    </a:ext>
                  </a:extLst>
                </a:gridCol>
                <a:gridCol w="678543">
                  <a:extLst>
                    <a:ext uri="{9D8B030D-6E8A-4147-A177-3AD203B41FA5}">
                      <a16:colId xmlns:a16="http://schemas.microsoft.com/office/drawing/2014/main" val="2292526340"/>
                    </a:ext>
                  </a:extLst>
                </a:gridCol>
                <a:gridCol w="678543">
                  <a:extLst>
                    <a:ext uri="{9D8B030D-6E8A-4147-A177-3AD203B41FA5}">
                      <a16:colId xmlns:a16="http://schemas.microsoft.com/office/drawing/2014/main" val="2978014131"/>
                    </a:ext>
                  </a:extLst>
                </a:gridCol>
                <a:gridCol w="678543">
                  <a:extLst>
                    <a:ext uri="{9D8B030D-6E8A-4147-A177-3AD203B41FA5}">
                      <a16:colId xmlns:a16="http://schemas.microsoft.com/office/drawing/2014/main" val="2075885656"/>
                    </a:ext>
                  </a:extLst>
                </a:gridCol>
                <a:gridCol w="678543">
                  <a:extLst>
                    <a:ext uri="{9D8B030D-6E8A-4147-A177-3AD203B41FA5}">
                      <a16:colId xmlns:a16="http://schemas.microsoft.com/office/drawing/2014/main" val="3255122133"/>
                    </a:ext>
                  </a:extLst>
                </a:gridCol>
              </a:tblGrid>
              <a:tr h="450091">
                <a:tc>
                  <a:txBody>
                    <a:bodyPr/>
                    <a:lstStyle/>
                    <a:p>
                      <a:pPr algn="ctr"/>
                      <a:r>
                        <a:rPr lang="en-US" sz="1400" dirty="0">
                          <a:solidFill>
                            <a:schemeClr val="bg1"/>
                          </a:solidFill>
                        </a:rPr>
                        <a:t>Jan.</a:t>
                      </a: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bg1"/>
                          </a:solidFill>
                        </a:rPr>
                        <a:t>Feb.</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bg1"/>
                          </a:solidFill>
                        </a:rPr>
                        <a:t>Mar.</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solidFill>
                            <a:schemeClr val="tx2"/>
                          </a:solidFill>
                        </a:rPr>
                        <a:t>Apr.</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May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June</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July</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Aug.</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Sept.</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Oct.</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Nov.</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tc>
                  <a:txBody>
                    <a:bodyPr/>
                    <a:lstStyle/>
                    <a:p>
                      <a:pPr algn="ctr"/>
                      <a:r>
                        <a:rPr lang="en-US" sz="1400" dirty="0">
                          <a:solidFill>
                            <a:schemeClr val="tx2"/>
                          </a:solidFill>
                        </a:rPr>
                        <a:t>Dec.</a:t>
                      </a:r>
                    </a:p>
                  </a:txBody>
                  <a:tcPr marT="91440" marB="9144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BEB"/>
                    </a:solidFill>
                  </a:tcPr>
                </a:tc>
                <a:extLst>
                  <a:ext uri="{0D108BD9-81ED-4DB2-BD59-A6C34878D82A}">
                    <a16:rowId xmlns:a16="http://schemas.microsoft.com/office/drawing/2014/main" val="1058504681"/>
                  </a:ext>
                </a:extLst>
              </a:tr>
            </a:tbl>
          </a:graphicData>
        </a:graphic>
      </p:graphicFrame>
      <p:sp>
        <p:nvSpPr>
          <p:cNvPr id="26" name="Rectangle 25">
            <a:extLst>
              <a:ext uri="{FF2B5EF4-FFF2-40B4-BE49-F238E27FC236}">
                <a16:creationId xmlns:a16="http://schemas.microsoft.com/office/drawing/2014/main" id="{0EC0E10E-24C1-1248-8362-B15293E3FBC5}"/>
              </a:ext>
            </a:extLst>
          </p:cNvPr>
          <p:cNvSpPr/>
          <p:nvPr/>
        </p:nvSpPr>
        <p:spPr>
          <a:xfrm>
            <a:off x="1654125" y="2874558"/>
            <a:ext cx="6777681" cy="307777"/>
          </a:xfrm>
          <a:prstGeom prst="rect">
            <a:avLst/>
          </a:prstGeom>
        </p:spPr>
        <p:txBody>
          <a:bodyPr wrap="square">
            <a:spAutoFit/>
          </a:bodyPr>
          <a:lstStyle/>
          <a:p>
            <a:pPr>
              <a:spcBef>
                <a:spcPts val="1200"/>
              </a:spcBef>
            </a:pPr>
            <a:r>
              <a:rPr lang="en-US" sz="1400" b="1" dirty="0"/>
              <a:t>January 1 – March 31</a:t>
            </a:r>
          </a:p>
        </p:txBody>
      </p:sp>
      <p:sp>
        <p:nvSpPr>
          <p:cNvPr id="27" name="Right Triangle 26">
            <a:extLst>
              <a:ext uri="{FF2B5EF4-FFF2-40B4-BE49-F238E27FC236}">
                <a16:creationId xmlns:a16="http://schemas.microsoft.com/office/drawing/2014/main" id="{27D14B93-63C4-9B43-9FCC-ABC7BE5A307C}"/>
              </a:ext>
            </a:extLst>
          </p:cNvPr>
          <p:cNvSpPr/>
          <p:nvPr/>
        </p:nvSpPr>
        <p:spPr>
          <a:xfrm rot="8095320">
            <a:off x="1471382" y="3020294"/>
            <a:ext cx="133761" cy="1337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7">
            <a:extLst>
              <a:ext uri="{FF2B5EF4-FFF2-40B4-BE49-F238E27FC236}">
                <a16:creationId xmlns:a16="http://schemas.microsoft.com/office/drawing/2014/main" id="{748ABADB-F9B5-3243-9D79-C06614C7E390}"/>
              </a:ext>
            </a:extLst>
          </p:cNvPr>
          <p:cNvSpPr txBox="1">
            <a:spLocks/>
          </p:cNvSpPr>
          <p:nvPr/>
        </p:nvSpPr>
        <p:spPr>
          <a:xfrm>
            <a:off x="374902" y="3718385"/>
            <a:ext cx="8056905" cy="974760"/>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Available to Medicare Advantage plan members only</a:t>
            </a:r>
          </a:p>
          <a:p>
            <a:r>
              <a:rPr lang="en-US" dirty="0"/>
              <a:t>Switch to a different Medicare Advantage plan or return to Original Medicare (Parts A &amp; B)</a:t>
            </a:r>
          </a:p>
          <a:p>
            <a:r>
              <a:rPr lang="en-US" dirty="0"/>
              <a:t>Enroll in a stand-alone Part D prescription drug plan if returning to Original Medicare</a:t>
            </a:r>
          </a:p>
          <a:p>
            <a:r>
              <a:rPr lang="en-US" dirty="0"/>
              <a:t>Just one coverage change allowed </a:t>
            </a:r>
          </a:p>
        </p:txBody>
      </p:sp>
      <p:grpSp>
        <p:nvGrpSpPr>
          <p:cNvPr id="13" name="Group 12">
            <a:extLst>
              <a:ext uri="{FF2B5EF4-FFF2-40B4-BE49-F238E27FC236}">
                <a16:creationId xmlns:a16="http://schemas.microsoft.com/office/drawing/2014/main" id="{969FA22F-9D5C-2C42-BBA9-675F7AC4EA6A}"/>
              </a:ext>
            </a:extLst>
          </p:cNvPr>
          <p:cNvGrpSpPr/>
          <p:nvPr/>
        </p:nvGrpSpPr>
        <p:grpSpPr>
          <a:xfrm>
            <a:off x="492094" y="2451829"/>
            <a:ext cx="2091958" cy="348368"/>
            <a:chOff x="6873945" y="5374663"/>
            <a:chExt cx="2875704" cy="478884"/>
          </a:xfrm>
          <a:solidFill>
            <a:schemeClr val="accent2"/>
          </a:solidFill>
        </p:grpSpPr>
        <p:sp>
          <p:nvSpPr>
            <p:cNvPr id="14" name="Oval 13">
              <a:extLst>
                <a:ext uri="{FF2B5EF4-FFF2-40B4-BE49-F238E27FC236}">
                  <a16:creationId xmlns:a16="http://schemas.microsoft.com/office/drawing/2014/main" id="{8853678D-6716-0B49-884C-F449FA5BE72F}"/>
                </a:ext>
              </a:extLst>
            </p:cNvPr>
            <p:cNvSpPr/>
            <p:nvPr/>
          </p:nvSpPr>
          <p:spPr>
            <a:xfrm>
              <a:off x="9270769"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8A3E4AB-50E4-EB4F-8DE1-EDD1326DC70F}"/>
                </a:ext>
              </a:extLst>
            </p:cNvPr>
            <p:cNvSpPr/>
            <p:nvPr/>
          </p:nvSpPr>
          <p:spPr>
            <a:xfrm>
              <a:off x="6873945"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CA062D4-828D-4C47-99B1-EF0F53243DCB}"/>
                </a:ext>
              </a:extLst>
            </p:cNvPr>
            <p:cNvSpPr/>
            <p:nvPr/>
          </p:nvSpPr>
          <p:spPr>
            <a:xfrm>
              <a:off x="7113387" y="5374666"/>
              <a:ext cx="2385035" cy="47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81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1077218"/>
          </a:xfrm>
        </p:spPr>
        <p:txBody>
          <a:bodyPr/>
          <a:lstStyle/>
          <a:p>
            <a:r>
              <a:rPr lang="en-US" dirty="0"/>
              <a:t>Special Enrollment Period: </a:t>
            </a:r>
            <a:br>
              <a:rPr lang="en-US" dirty="0"/>
            </a:br>
            <a:r>
              <a:rPr lang="en-US" dirty="0"/>
              <a:t>Qualifying life events</a:t>
            </a:r>
            <a:br>
              <a:rPr lang="en-US" dirty="0"/>
            </a:br>
            <a:endParaRPr lang="en-US" dirty="0"/>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39</a:t>
            </a:fld>
            <a:endParaRPr lang="en-US" dirty="0">
              <a:solidFill>
                <a:schemeClr val="tx1"/>
              </a:solidFill>
            </a:endParaRPr>
          </a:p>
        </p:txBody>
      </p:sp>
      <p:sp>
        <p:nvSpPr>
          <p:cNvPr id="17" name="Content Placeholder 7">
            <a:extLst>
              <a:ext uri="{FF2B5EF4-FFF2-40B4-BE49-F238E27FC236}">
                <a16:creationId xmlns:a16="http://schemas.microsoft.com/office/drawing/2014/main" id="{8F893A1F-44F2-C246-AAB8-838F725E100A}"/>
              </a:ext>
            </a:extLst>
          </p:cNvPr>
          <p:cNvSpPr txBox="1">
            <a:spLocks/>
          </p:cNvSpPr>
          <p:nvPr/>
        </p:nvSpPr>
        <p:spPr>
          <a:xfrm>
            <a:off x="374902" y="3974550"/>
            <a:ext cx="8301010" cy="1902989"/>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dirty="0"/>
              <a:t>In most cases, you have two full months after the month of a qualifying event to make plan changes. During this time, you may join, change or drop a Medicare Advantage or prescription drug plan outside of the Medicare Annual Enrollment Period without penalty.</a:t>
            </a:r>
          </a:p>
          <a:p>
            <a:pPr marL="0" indent="0">
              <a:lnSpc>
                <a:spcPct val="100000"/>
              </a:lnSpc>
              <a:spcBef>
                <a:spcPts val="1800"/>
              </a:spcBef>
              <a:buNone/>
            </a:pPr>
            <a:r>
              <a:rPr lang="en-US" sz="1600" b="1" dirty="0">
                <a:latin typeface="Arial" panose="020B0604020202020204" pitchFamily="34" charset="0"/>
              </a:rPr>
              <a:t>Common events that may qualify include:</a:t>
            </a:r>
          </a:p>
          <a:p>
            <a:pPr>
              <a:spcBef>
                <a:spcPts val="600"/>
              </a:spcBef>
            </a:pPr>
            <a:r>
              <a:rPr lang="en-US" dirty="0"/>
              <a:t>Moving</a:t>
            </a:r>
          </a:p>
          <a:p>
            <a:pPr>
              <a:spcBef>
                <a:spcPts val="600"/>
              </a:spcBef>
            </a:pPr>
            <a:r>
              <a:rPr lang="en-US" dirty="0"/>
              <a:t>Leaving retiree, union or COBRA coverage</a:t>
            </a:r>
          </a:p>
        </p:txBody>
      </p:sp>
      <p:grpSp>
        <p:nvGrpSpPr>
          <p:cNvPr id="20" name="Group 19">
            <a:extLst>
              <a:ext uri="{FF2B5EF4-FFF2-40B4-BE49-F238E27FC236}">
                <a16:creationId xmlns:a16="http://schemas.microsoft.com/office/drawing/2014/main" id="{DDCA9DB7-A82D-D446-A4F2-1DD4278733AA}"/>
              </a:ext>
            </a:extLst>
          </p:cNvPr>
          <p:cNvGrpSpPr/>
          <p:nvPr/>
        </p:nvGrpSpPr>
        <p:grpSpPr>
          <a:xfrm>
            <a:off x="533400" y="1752607"/>
            <a:ext cx="9178691" cy="1855256"/>
            <a:chOff x="533400" y="4030258"/>
            <a:chExt cx="9178691" cy="1855256"/>
          </a:xfrm>
        </p:grpSpPr>
        <p:grpSp>
          <p:nvGrpSpPr>
            <p:cNvPr id="21" name="Group 20">
              <a:extLst>
                <a:ext uri="{FF2B5EF4-FFF2-40B4-BE49-F238E27FC236}">
                  <a16:creationId xmlns:a16="http://schemas.microsoft.com/office/drawing/2014/main" id="{7F3B97A7-E474-5545-9DE2-B17056B93F63}"/>
                </a:ext>
              </a:extLst>
            </p:cNvPr>
            <p:cNvGrpSpPr/>
            <p:nvPr/>
          </p:nvGrpSpPr>
          <p:grpSpPr>
            <a:xfrm>
              <a:off x="533401" y="5088885"/>
              <a:ext cx="8142511" cy="348367"/>
              <a:chOff x="533400" y="5374662"/>
              <a:chExt cx="11193082" cy="478882"/>
            </a:xfrm>
          </p:grpSpPr>
          <p:sp>
            <p:nvSpPr>
              <p:cNvPr id="36" name="Oval 35">
                <a:extLst>
                  <a:ext uri="{FF2B5EF4-FFF2-40B4-BE49-F238E27FC236}">
                    <a16:creationId xmlns:a16="http://schemas.microsoft.com/office/drawing/2014/main" id="{1F285896-7B39-0C44-86EB-E532FDB238FF}"/>
                  </a:ext>
                </a:extLst>
              </p:cNvPr>
              <p:cNvSpPr/>
              <p:nvPr/>
            </p:nvSpPr>
            <p:spPr>
              <a:xfrm>
                <a:off x="11247602" y="5374663"/>
                <a:ext cx="478880" cy="4788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A0D86A4-9EE9-754E-B09A-21BD7037DE12}"/>
                  </a:ext>
                </a:extLst>
              </p:cNvPr>
              <p:cNvSpPr/>
              <p:nvPr/>
            </p:nvSpPr>
            <p:spPr>
              <a:xfrm>
                <a:off x="533400" y="5374663"/>
                <a:ext cx="478881" cy="478881"/>
              </a:xfrm>
              <a:prstGeom prst="ellipse">
                <a:avLst/>
              </a:prstGeom>
              <a:solidFill>
                <a:srgbClr val="EA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ABE71EC-ED0E-9042-87CE-E1C4873058C6}"/>
                  </a:ext>
                </a:extLst>
              </p:cNvPr>
              <p:cNvSpPr/>
              <p:nvPr/>
            </p:nvSpPr>
            <p:spPr>
              <a:xfrm>
                <a:off x="772837" y="5374662"/>
                <a:ext cx="10723456" cy="478881"/>
              </a:xfrm>
              <a:prstGeom prst="rect">
                <a:avLst/>
              </a:prstGeom>
              <a:solidFill>
                <a:srgbClr val="EA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2" name="Table Placeholder 5">
              <a:extLst>
                <a:ext uri="{FF2B5EF4-FFF2-40B4-BE49-F238E27FC236}">
                  <a16:creationId xmlns:a16="http://schemas.microsoft.com/office/drawing/2014/main" id="{4347AB84-9430-F64D-BDC2-427BC5F09E83}"/>
                </a:ext>
              </a:extLst>
            </p:cNvPr>
            <p:cNvGraphicFramePr>
              <a:graphicFrameLocks/>
            </p:cNvGraphicFramePr>
            <p:nvPr>
              <p:extLst>
                <p:ext uri="{D42A27DB-BD31-4B8C-83A1-F6EECF244321}">
                  <p14:modId xmlns:p14="http://schemas.microsoft.com/office/powerpoint/2010/main" val="3782789116"/>
                </p:ext>
              </p:extLst>
            </p:nvPr>
          </p:nvGraphicFramePr>
          <p:xfrm>
            <a:off x="533400" y="4468495"/>
            <a:ext cx="8142513" cy="426720"/>
          </p:xfrm>
          <a:graphic>
            <a:graphicData uri="http://schemas.openxmlformats.org/drawingml/2006/table">
              <a:tbl>
                <a:tblPr firstRow="1" bandRow="1">
                  <a:solidFill>
                    <a:schemeClr val="accent3"/>
                  </a:solidFill>
                  <a:tableStyleId>{8EC20E35-A176-4012-BC5E-935CFFF8708E}</a:tableStyleId>
                </a:tblPr>
                <a:tblGrid>
                  <a:gridCol w="2714171">
                    <a:extLst>
                      <a:ext uri="{9D8B030D-6E8A-4147-A177-3AD203B41FA5}">
                        <a16:colId xmlns:a16="http://schemas.microsoft.com/office/drawing/2014/main" val="1397172481"/>
                      </a:ext>
                    </a:extLst>
                  </a:gridCol>
                  <a:gridCol w="2714171">
                    <a:extLst>
                      <a:ext uri="{9D8B030D-6E8A-4147-A177-3AD203B41FA5}">
                        <a16:colId xmlns:a16="http://schemas.microsoft.com/office/drawing/2014/main" val="3182325754"/>
                      </a:ext>
                    </a:extLst>
                  </a:gridCol>
                  <a:gridCol w="2714171">
                    <a:extLst>
                      <a:ext uri="{9D8B030D-6E8A-4147-A177-3AD203B41FA5}">
                        <a16:colId xmlns:a16="http://schemas.microsoft.com/office/drawing/2014/main" val="625558913"/>
                      </a:ext>
                    </a:extLst>
                  </a:gridCol>
                </a:tblGrid>
                <a:tr h="351974">
                  <a:tc>
                    <a:txBody>
                      <a:bodyPr/>
                      <a:lstStyle/>
                      <a:p>
                        <a:pPr algn="ctr"/>
                        <a:r>
                          <a:rPr lang="en-US" sz="1600" dirty="0">
                            <a:solidFill>
                              <a:schemeClr val="bg1"/>
                            </a:solidFill>
                          </a:rPr>
                          <a:t>0</a:t>
                        </a: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1</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rPr>
                          <a:t>2</a:t>
                        </a: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58504681"/>
                    </a:ext>
                  </a:extLst>
                </a:tr>
              </a:tbl>
            </a:graphicData>
          </a:graphic>
        </p:graphicFrame>
        <p:sp>
          <p:nvSpPr>
            <p:cNvPr id="23" name="Rectangle 22">
              <a:extLst>
                <a:ext uri="{FF2B5EF4-FFF2-40B4-BE49-F238E27FC236}">
                  <a16:creationId xmlns:a16="http://schemas.microsoft.com/office/drawing/2014/main" id="{13C272FC-D454-2745-A922-A8FDDE389AE6}"/>
                </a:ext>
              </a:extLst>
            </p:cNvPr>
            <p:cNvSpPr/>
            <p:nvPr/>
          </p:nvSpPr>
          <p:spPr>
            <a:xfrm>
              <a:off x="1015944" y="4030258"/>
              <a:ext cx="7415863" cy="307777"/>
            </a:xfrm>
            <a:prstGeom prst="rect">
              <a:avLst/>
            </a:prstGeom>
          </p:spPr>
          <p:txBody>
            <a:bodyPr wrap="square">
              <a:spAutoFit/>
            </a:bodyPr>
            <a:lstStyle/>
            <a:p>
              <a:pPr>
                <a:spcBef>
                  <a:spcPts val="1200"/>
                </a:spcBef>
              </a:pPr>
              <a:r>
                <a:rPr lang="en-US" sz="1400" b="1" dirty="0"/>
                <a:t>The month you have a qualifying event</a:t>
              </a:r>
            </a:p>
          </p:txBody>
        </p:sp>
        <p:sp>
          <p:nvSpPr>
            <p:cNvPr id="24" name="Right Triangle 23">
              <a:extLst>
                <a:ext uri="{FF2B5EF4-FFF2-40B4-BE49-F238E27FC236}">
                  <a16:creationId xmlns:a16="http://schemas.microsoft.com/office/drawing/2014/main" id="{EE6D0EB6-C11D-2A44-860F-078B4BDA6AD0}"/>
                </a:ext>
              </a:extLst>
            </p:cNvPr>
            <p:cNvSpPr/>
            <p:nvPr/>
          </p:nvSpPr>
          <p:spPr>
            <a:xfrm rot="18900000">
              <a:off x="854481" y="4083381"/>
              <a:ext cx="133761" cy="13376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8A2D22C-A734-054C-A4FB-77B929B72D84}"/>
                </a:ext>
              </a:extLst>
            </p:cNvPr>
            <p:cNvSpPr/>
            <p:nvPr/>
          </p:nvSpPr>
          <p:spPr>
            <a:xfrm>
              <a:off x="4840735" y="5577737"/>
              <a:ext cx="4871356" cy="307777"/>
            </a:xfrm>
            <a:prstGeom prst="rect">
              <a:avLst/>
            </a:prstGeom>
          </p:spPr>
          <p:txBody>
            <a:bodyPr wrap="square">
              <a:spAutoFit/>
            </a:bodyPr>
            <a:lstStyle/>
            <a:p>
              <a:pPr>
                <a:spcBef>
                  <a:spcPts val="1200"/>
                </a:spcBef>
              </a:pPr>
              <a:r>
                <a:rPr lang="en-US" sz="1400" b="1" dirty="0"/>
                <a:t>Special Enrollment Period</a:t>
              </a:r>
            </a:p>
          </p:txBody>
        </p:sp>
        <p:sp>
          <p:nvSpPr>
            <p:cNvPr id="32" name="Right Triangle 31">
              <a:extLst>
                <a:ext uri="{FF2B5EF4-FFF2-40B4-BE49-F238E27FC236}">
                  <a16:creationId xmlns:a16="http://schemas.microsoft.com/office/drawing/2014/main" id="{B8A5719C-1D84-FE46-AFBF-B9590D2ED696}"/>
                </a:ext>
              </a:extLst>
            </p:cNvPr>
            <p:cNvSpPr/>
            <p:nvPr/>
          </p:nvSpPr>
          <p:spPr>
            <a:xfrm rot="8095320">
              <a:off x="4679271" y="5723472"/>
              <a:ext cx="133761" cy="13376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C1B28DF-17F7-BA4F-949D-45A4F17FDD01}"/>
              </a:ext>
            </a:extLst>
          </p:cNvPr>
          <p:cNvGrpSpPr/>
          <p:nvPr/>
        </p:nvGrpSpPr>
        <p:grpSpPr>
          <a:xfrm>
            <a:off x="3234892" y="2818368"/>
            <a:ext cx="5441020" cy="348368"/>
            <a:chOff x="6873945" y="5374663"/>
            <a:chExt cx="7479482" cy="478884"/>
          </a:xfrm>
          <a:solidFill>
            <a:schemeClr val="accent2"/>
          </a:solidFill>
        </p:grpSpPr>
        <p:sp>
          <p:nvSpPr>
            <p:cNvPr id="28" name="Oval 27">
              <a:extLst>
                <a:ext uri="{FF2B5EF4-FFF2-40B4-BE49-F238E27FC236}">
                  <a16:creationId xmlns:a16="http://schemas.microsoft.com/office/drawing/2014/main" id="{EDD0FAD2-977F-B848-A1FD-B986A128D85E}"/>
                </a:ext>
              </a:extLst>
            </p:cNvPr>
            <p:cNvSpPr/>
            <p:nvPr/>
          </p:nvSpPr>
          <p:spPr>
            <a:xfrm>
              <a:off x="13874547"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BD71302-8C02-874F-8A01-0FCC12B3ED27}"/>
                </a:ext>
              </a:extLst>
            </p:cNvPr>
            <p:cNvSpPr/>
            <p:nvPr/>
          </p:nvSpPr>
          <p:spPr>
            <a:xfrm>
              <a:off x="6873945" y="5374663"/>
              <a:ext cx="478880" cy="4788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1FDE288-98B9-ED41-B5A3-77A9DA926796}"/>
                </a:ext>
              </a:extLst>
            </p:cNvPr>
            <p:cNvSpPr/>
            <p:nvPr/>
          </p:nvSpPr>
          <p:spPr>
            <a:xfrm>
              <a:off x="7113385" y="5374666"/>
              <a:ext cx="7009852" cy="47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593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r>
              <a:rPr lang="en-US" dirty="0">
                <a:solidFill>
                  <a:schemeClr val="accent1"/>
                </a:solidFill>
              </a:rPr>
              <a:t>What is Medicare?</a:t>
            </a:r>
          </a:p>
        </p:txBody>
      </p:sp>
    </p:spTree>
    <p:extLst>
      <p:ext uri="{BB962C8B-B14F-4D97-AF65-F5344CB8AC3E}">
        <p14:creationId xmlns:p14="http://schemas.microsoft.com/office/powerpoint/2010/main" val="7925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How can I save money?</a:t>
            </a:r>
          </a:p>
        </p:txBody>
      </p:sp>
    </p:spTree>
    <p:extLst>
      <p:ext uri="{BB962C8B-B14F-4D97-AF65-F5344CB8AC3E}">
        <p14:creationId xmlns:p14="http://schemas.microsoft.com/office/powerpoint/2010/main" val="42930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Use benefits wisely</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41</a:t>
            </a:fld>
            <a:endParaRPr lang="en-US" dirty="0">
              <a:solidFill>
                <a:schemeClr val="tx1"/>
              </a:solidFill>
            </a:endParaRPr>
          </a:p>
        </p:txBody>
      </p:sp>
      <p:cxnSp>
        <p:nvCxnSpPr>
          <p:cNvPr id="90" name="Straight Connector 89">
            <a:extLst>
              <a:ext uri="{FF2B5EF4-FFF2-40B4-BE49-F238E27FC236}">
                <a16:creationId xmlns:a16="http://schemas.microsoft.com/office/drawing/2014/main" id="{903F0923-593E-2644-A64D-76181B8B2975}"/>
              </a:ext>
            </a:extLst>
          </p:cNvPr>
          <p:cNvCxnSpPr>
            <a:cxnSpLocks/>
          </p:cNvCxnSpPr>
          <p:nvPr/>
        </p:nvCxnSpPr>
        <p:spPr>
          <a:xfrm flipH="1">
            <a:off x="472925" y="2536172"/>
            <a:ext cx="3623587" cy="0"/>
          </a:xfrm>
          <a:prstGeom prst="line">
            <a:avLst/>
          </a:prstGeom>
          <a:noFill/>
          <a:ln w="9525" cap="flat" cmpd="sng" algn="ctr">
            <a:solidFill>
              <a:schemeClr val="tx2">
                <a:lumMod val="60000"/>
                <a:lumOff val="40000"/>
              </a:schemeClr>
            </a:solidFill>
            <a:prstDash val="solid"/>
          </a:ln>
          <a:effectLst/>
        </p:spPr>
      </p:cxnSp>
      <p:sp>
        <p:nvSpPr>
          <p:cNvPr id="94" name="Content Placeholder 7">
            <a:extLst>
              <a:ext uri="{FF2B5EF4-FFF2-40B4-BE49-F238E27FC236}">
                <a16:creationId xmlns:a16="http://schemas.microsoft.com/office/drawing/2014/main" id="{308924C9-26BB-CA4F-82AD-1F7B6EE56010}"/>
              </a:ext>
            </a:extLst>
          </p:cNvPr>
          <p:cNvSpPr txBox="1">
            <a:spLocks/>
          </p:cNvSpPr>
          <p:nvPr/>
        </p:nvSpPr>
        <p:spPr>
          <a:xfrm>
            <a:off x="1409699" y="1350134"/>
            <a:ext cx="2598963" cy="88747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Use preventive services</a:t>
            </a:r>
          </a:p>
        </p:txBody>
      </p:sp>
      <p:sp>
        <p:nvSpPr>
          <p:cNvPr id="96" name="Content Placeholder 7">
            <a:extLst>
              <a:ext uri="{FF2B5EF4-FFF2-40B4-BE49-F238E27FC236}">
                <a16:creationId xmlns:a16="http://schemas.microsoft.com/office/drawing/2014/main" id="{133AF4BA-43F5-0147-A746-7AC2E3DDFCEE}"/>
              </a:ext>
            </a:extLst>
          </p:cNvPr>
          <p:cNvSpPr txBox="1">
            <a:spLocks/>
          </p:cNvSpPr>
          <p:nvPr/>
        </p:nvSpPr>
        <p:spPr>
          <a:xfrm>
            <a:off x="1409701" y="2834728"/>
            <a:ext cx="2598952" cy="80235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Use your plan’s </a:t>
            </a:r>
            <a:br>
              <a:rPr lang="en-US" sz="1600" b="1" dirty="0"/>
            </a:br>
            <a:r>
              <a:rPr lang="en-US" sz="1600" b="1" dirty="0"/>
              <a:t>provider network</a:t>
            </a:r>
          </a:p>
        </p:txBody>
      </p:sp>
      <p:cxnSp>
        <p:nvCxnSpPr>
          <p:cNvPr id="99" name="Straight Connector 98">
            <a:extLst>
              <a:ext uri="{FF2B5EF4-FFF2-40B4-BE49-F238E27FC236}">
                <a16:creationId xmlns:a16="http://schemas.microsoft.com/office/drawing/2014/main" id="{11CF435C-8E61-4048-A7BA-CFA940770D5F}"/>
              </a:ext>
            </a:extLst>
          </p:cNvPr>
          <p:cNvCxnSpPr>
            <a:cxnSpLocks/>
          </p:cNvCxnSpPr>
          <p:nvPr/>
        </p:nvCxnSpPr>
        <p:spPr>
          <a:xfrm flipH="1">
            <a:off x="472925" y="4011059"/>
            <a:ext cx="3623587" cy="0"/>
          </a:xfrm>
          <a:prstGeom prst="line">
            <a:avLst/>
          </a:prstGeom>
          <a:noFill/>
          <a:ln w="9525" cap="flat" cmpd="sng" algn="ctr">
            <a:solidFill>
              <a:schemeClr val="tx2">
                <a:lumMod val="60000"/>
                <a:lumOff val="40000"/>
              </a:schemeClr>
            </a:solidFill>
            <a:prstDash val="solid"/>
          </a:ln>
          <a:effectLst/>
        </p:spPr>
      </p:cxnSp>
      <p:sp>
        <p:nvSpPr>
          <p:cNvPr id="102" name="Content Placeholder 7">
            <a:extLst>
              <a:ext uri="{FF2B5EF4-FFF2-40B4-BE49-F238E27FC236}">
                <a16:creationId xmlns:a16="http://schemas.microsoft.com/office/drawing/2014/main" id="{C9CC267F-4BC7-9F40-BF19-25BF3F898936}"/>
              </a:ext>
            </a:extLst>
          </p:cNvPr>
          <p:cNvSpPr txBox="1">
            <a:spLocks/>
          </p:cNvSpPr>
          <p:nvPr/>
        </p:nvSpPr>
        <p:spPr>
          <a:xfrm>
            <a:off x="1409700" y="4309615"/>
            <a:ext cx="2796539" cy="802351"/>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Ask about generic and low-tier prescription drugs</a:t>
            </a:r>
          </a:p>
        </p:txBody>
      </p:sp>
      <p:cxnSp>
        <p:nvCxnSpPr>
          <p:cNvPr id="18" name="Straight Connector 17">
            <a:extLst>
              <a:ext uri="{FF2B5EF4-FFF2-40B4-BE49-F238E27FC236}">
                <a16:creationId xmlns:a16="http://schemas.microsoft.com/office/drawing/2014/main" id="{B1845AC2-C70A-814C-93BC-6FFA79DE9723}"/>
              </a:ext>
            </a:extLst>
          </p:cNvPr>
          <p:cNvCxnSpPr>
            <a:cxnSpLocks/>
          </p:cNvCxnSpPr>
          <p:nvPr/>
        </p:nvCxnSpPr>
        <p:spPr>
          <a:xfrm flipH="1">
            <a:off x="4751009" y="2536172"/>
            <a:ext cx="3454097" cy="0"/>
          </a:xfrm>
          <a:prstGeom prst="line">
            <a:avLst/>
          </a:prstGeom>
          <a:noFill/>
          <a:ln w="9525" cap="flat" cmpd="sng" algn="ctr">
            <a:solidFill>
              <a:schemeClr val="tx2">
                <a:lumMod val="60000"/>
                <a:lumOff val="40000"/>
              </a:schemeClr>
            </a:solidFill>
            <a:prstDash val="solid"/>
          </a:ln>
          <a:effectLst/>
        </p:spPr>
      </p:cxnSp>
      <p:sp>
        <p:nvSpPr>
          <p:cNvPr id="20" name="Content Placeholder 7">
            <a:extLst>
              <a:ext uri="{FF2B5EF4-FFF2-40B4-BE49-F238E27FC236}">
                <a16:creationId xmlns:a16="http://schemas.microsoft.com/office/drawing/2014/main" id="{6811F386-0442-5547-953C-AFE7259627DE}"/>
              </a:ext>
            </a:extLst>
          </p:cNvPr>
          <p:cNvSpPr txBox="1">
            <a:spLocks/>
          </p:cNvSpPr>
          <p:nvPr/>
        </p:nvSpPr>
        <p:spPr>
          <a:xfrm>
            <a:off x="5687784" y="1350134"/>
            <a:ext cx="2598963" cy="887475"/>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Use plan’s preferred pharmacy network or mail-order pharmacy</a:t>
            </a:r>
          </a:p>
        </p:txBody>
      </p:sp>
      <p:sp>
        <p:nvSpPr>
          <p:cNvPr id="21" name="Content Placeholder 7">
            <a:extLst>
              <a:ext uri="{FF2B5EF4-FFF2-40B4-BE49-F238E27FC236}">
                <a16:creationId xmlns:a16="http://schemas.microsoft.com/office/drawing/2014/main" id="{9082DAEE-4F75-6C45-A7CC-196C09486D86}"/>
              </a:ext>
            </a:extLst>
          </p:cNvPr>
          <p:cNvSpPr txBox="1">
            <a:spLocks/>
          </p:cNvSpPr>
          <p:nvPr/>
        </p:nvSpPr>
        <p:spPr>
          <a:xfrm>
            <a:off x="5687786" y="2834728"/>
            <a:ext cx="2598952" cy="802350"/>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b="1" dirty="0"/>
              <a:t>Understand your status in the hospital</a:t>
            </a:r>
          </a:p>
        </p:txBody>
      </p:sp>
      <p:pic>
        <p:nvPicPr>
          <p:cNvPr id="24" name="Graphic 23">
            <a:extLst>
              <a:ext uri="{FF2B5EF4-FFF2-40B4-BE49-F238E27FC236}">
                <a16:creationId xmlns:a16="http://schemas.microsoft.com/office/drawing/2014/main" id="{88A57651-0A5B-9C46-AA2E-10FC1676F3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23" y="4309614"/>
            <a:ext cx="802347" cy="802347"/>
          </a:xfrm>
          <a:prstGeom prst="rect">
            <a:avLst/>
          </a:prstGeom>
        </p:spPr>
      </p:pic>
      <p:pic>
        <p:nvPicPr>
          <p:cNvPr id="29" name="Graphic 28">
            <a:extLst>
              <a:ext uri="{FF2B5EF4-FFF2-40B4-BE49-F238E27FC236}">
                <a16:creationId xmlns:a16="http://schemas.microsoft.com/office/drawing/2014/main" id="{9E4C968D-FB23-7F45-B5E1-061C6C1E99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945" y="2834726"/>
            <a:ext cx="802325" cy="802325"/>
          </a:xfrm>
          <a:prstGeom prst="rect">
            <a:avLst/>
          </a:prstGeom>
        </p:spPr>
      </p:pic>
      <p:pic>
        <p:nvPicPr>
          <p:cNvPr id="32" name="Graphic 31">
            <a:extLst>
              <a:ext uri="{FF2B5EF4-FFF2-40B4-BE49-F238E27FC236}">
                <a16:creationId xmlns:a16="http://schemas.microsoft.com/office/drawing/2014/main" id="{DBE37C12-2533-2C4A-BBA2-E9AC042C24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1016" y="1423651"/>
            <a:ext cx="813955" cy="813955"/>
          </a:xfrm>
          <a:prstGeom prst="rect">
            <a:avLst/>
          </a:prstGeom>
        </p:spPr>
      </p:pic>
      <p:pic>
        <p:nvPicPr>
          <p:cNvPr id="35" name="Graphic 34">
            <a:extLst>
              <a:ext uri="{FF2B5EF4-FFF2-40B4-BE49-F238E27FC236}">
                <a16:creationId xmlns:a16="http://schemas.microsoft.com/office/drawing/2014/main" id="{55C87919-71E2-B649-BC71-93735FF47E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1008" y="2834725"/>
            <a:ext cx="802299" cy="802299"/>
          </a:xfrm>
          <a:prstGeom prst="rect">
            <a:avLst/>
          </a:prstGeom>
        </p:spPr>
      </p:pic>
      <p:pic>
        <p:nvPicPr>
          <p:cNvPr id="40" name="Graphic 39">
            <a:extLst>
              <a:ext uri="{FF2B5EF4-FFF2-40B4-BE49-F238E27FC236}">
                <a16:creationId xmlns:a16="http://schemas.microsoft.com/office/drawing/2014/main" id="{4384C750-B26F-EA42-B093-B4C4688019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115" y="1420852"/>
            <a:ext cx="813962" cy="813962"/>
          </a:xfrm>
          <a:prstGeom prst="rect">
            <a:avLst/>
          </a:prstGeom>
        </p:spPr>
      </p:pic>
    </p:spTree>
    <p:extLst>
      <p:ext uri="{BB962C8B-B14F-4D97-AF65-F5344CB8AC3E}">
        <p14:creationId xmlns:p14="http://schemas.microsoft.com/office/powerpoint/2010/main" val="574690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Where can I go for help?</a:t>
            </a:r>
          </a:p>
        </p:txBody>
      </p:sp>
    </p:spTree>
    <p:extLst>
      <p:ext uri="{BB962C8B-B14F-4D97-AF65-F5344CB8AC3E}">
        <p14:creationId xmlns:p14="http://schemas.microsoft.com/office/powerpoint/2010/main" val="41154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8409889" cy="567239"/>
          </a:xfrm>
        </p:spPr>
        <p:txBody>
          <a:bodyPr/>
          <a:lstStyle/>
          <a:p>
            <a:r>
              <a:rPr lang="en-US" dirty="0"/>
              <a:t>More resources</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43</a:t>
            </a:fld>
            <a:endParaRPr lang="en-US" dirty="0">
              <a:solidFill>
                <a:schemeClr val="tx1"/>
              </a:solidFill>
            </a:endParaRPr>
          </a:p>
        </p:txBody>
      </p:sp>
      <p:sp>
        <p:nvSpPr>
          <p:cNvPr id="18" name="Content Placeholder 7">
            <a:extLst>
              <a:ext uri="{FF2B5EF4-FFF2-40B4-BE49-F238E27FC236}">
                <a16:creationId xmlns:a16="http://schemas.microsoft.com/office/drawing/2014/main" id="{FBF2A3A8-E14E-1C46-AF44-FCF946B0A0E6}"/>
              </a:ext>
            </a:extLst>
          </p:cNvPr>
          <p:cNvSpPr txBox="1">
            <a:spLocks/>
          </p:cNvSpPr>
          <p:nvPr/>
        </p:nvSpPr>
        <p:spPr>
          <a:xfrm>
            <a:off x="1415499" y="1476272"/>
            <a:ext cx="2598963" cy="828756"/>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dirty="0"/>
              <a:t>Visit </a:t>
            </a:r>
            <a:r>
              <a:rPr lang="en-US" sz="1600" b="1" dirty="0" err="1"/>
              <a:t>Medicare.gov</a:t>
            </a:r>
            <a:endParaRPr lang="en-US" sz="1600" b="1" dirty="0"/>
          </a:p>
        </p:txBody>
      </p:sp>
      <p:sp>
        <p:nvSpPr>
          <p:cNvPr id="20" name="Content Placeholder 7">
            <a:extLst>
              <a:ext uri="{FF2B5EF4-FFF2-40B4-BE49-F238E27FC236}">
                <a16:creationId xmlns:a16="http://schemas.microsoft.com/office/drawing/2014/main" id="{AE5F7017-7B49-5846-BC91-9B5E5A234E84}"/>
              </a:ext>
            </a:extLst>
          </p:cNvPr>
          <p:cNvSpPr txBox="1">
            <a:spLocks/>
          </p:cNvSpPr>
          <p:nvPr/>
        </p:nvSpPr>
        <p:spPr>
          <a:xfrm>
            <a:off x="1409698" y="2926131"/>
            <a:ext cx="3851881" cy="1523948"/>
          </a:xfrm>
          <a:prstGeom prst="rect">
            <a:avLst/>
          </a:prstGeom>
        </p:spPr>
        <p:txBody>
          <a:bodyPr anchor="t"/>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dirty="0"/>
              <a:t>Call </a:t>
            </a:r>
            <a:r>
              <a:rPr lang="en-US" sz="1600" b="1" dirty="0"/>
              <a:t>1-800-MEDICARE </a:t>
            </a:r>
            <a:br>
              <a:rPr lang="en-US" sz="1600" b="1" dirty="0"/>
            </a:br>
            <a:r>
              <a:rPr lang="en-US" sz="1600" b="1" dirty="0"/>
              <a:t>(1-800-633-4227)</a:t>
            </a:r>
            <a:r>
              <a:rPr lang="en-US" sz="1600" dirty="0"/>
              <a:t>, TTY</a:t>
            </a:r>
            <a:r>
              <a:rPr lang="en-US" sz="1600" b="1" dirty="0"/>
              <a:t> 1-877-486-2048</a:t>
            </a:r>
            <a:r>
              <a:rPr lang="en-US" sz="1600" dirty="0"/>
              <a:t>, </a:t>
            </a:r>
            <a:br>
              <a:rPr lang="en-US" sz="1600" dirty="0"/>
            </a:br>
            <a:r>
              <a:rPr lang="en-US" sz="1600" dirty="0"/>
              <a:t>24 hours a day, 7 days a week</a:t>
            </a:r>
          </a:p>
          <a:p>
            <a:pPr marL="0" indent="0">
              <a:spcBef>
                <a:spcPts val="600"/>
              </a:spcBef>
              <a:buNone/>
            </a:pPr>
            <a:r>
              <a:rPr lang="en-US" sz="1600" dirty="0"/>
              <a:t>Call your State Health Insurance Assistance Program (SHIP); get the number at </a:t>
            </a:r>
            <a:r>
              <a:rPr lang="en-US" sz="1600" b="1" dirty="0" err="1"/>
              <a:t>ShipHelp.org</a:t>
            </a:r>
            <a:endParaRPr lang="en-US" sz="1600" dirty="0"/>
          </a:p>
        </p:txBody>
      </p:sp>
      <p:sp>
        <p:nvSpPr>
          <p:cNvPr id="23" name="Content Placeholder 7">
            <a:extLst>
              <a:ext uri="{FF2B5EF4-FFF2-40B4-BE49-F238E27FC236}">
                <a16:creationId xmlns:a16="http://schemas.microsoft.com/office/drawing/2014/main" id="{E66DEE9A-3570-0B4D-BA0D-A52565856CEE}"/>
              </a:ext>
            </a:extLst>
          </p:cNvPr>
          <p:cNvSpPr txBox="1">
            <a:spLocks/>
          </p:cNvSpPr>
          <p:nvPr/>
        </p:nvSpPr>
        <p:spPr>
          <a:xfrm>
            <a:off x="1409700" y="4999361"/>
            <a:ext cx="3346721" cy="802351"/>
          </a:xfrm>
          <a:prstGeom prst="rect">
            <a:avLst/>
          </a:prstGeom>
        </p:spPr>
        <p:txBody>
          <a:bodyPr anchor="ct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600"/>
              </a:spcBef>
              <a:buNone/>
            </a:pPr>
            <a:r>
              <a:rPr lang="en-US" sz="1600" dirty="0"/>
              <a:t>Contact your local Social Security or state Medicaid office</a:t>
            </a:r>
          </a:p>
        </p:txBody>
      </p:sp>
      <p:pic>
        <p:nvPicPr>
          <p:cNvPr id="31" name="Graphic 30">
            <a:extLst>
              <a:ext uri="{FF2B5EF4-FFF2-40B4-BE49-F238E27FC236}">
                <a16:creationId xmlns:a16="http://schemas.microsoft.com/office/drawing/2014/main" id="{195E1017-54CD-2E41-A533-B4F145F25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120" y="2985675"/>
            <a:ext cx="813951" cy="813951"/>
          </a:xfrm>
          <a:prstGeom prst="rect">
            <a:avLst/>
          </a:prstGeom>
        </p:spPr>
      </p:pic>
      <p:pic>
        <p:nvPicPr>
          <p:cNvPr id="33" name="Graphic 32">
            <a:extLst>
              <a:ext uri="{FF2B5EF4-FFF2-40B4-BE49-F238E27FC236}">
                <a16:creationId xmlns:a16="http://schemas.microsoft.com/office/drawing/2014/main" id="{1E184C0B-14AB-154E-9FE1-2E964889F1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120" y="1491077"/>
            <a:ext cx="813950" cy="813950"/>
          </a:xfrm>
          <a:prstGeom prst="rect">
            <a:avLst/>
          </a:prstGeom>
        </p:spPr>
      </p:pic>
      <p:pic>
        <p:nvPicPr>
          <p:cNvPr id="37" name="Graphic 36">
            <a:extLst>
              <a:ext uri="{FF2B5EF4-FFF2-40B4-BE49-F238E27FC236}">
                <a16:creationId xmlns:a16="http://schemas.microsoft.com/office/drawing/2014/main" id="{731E3919-A361-C042-ACE9-5B7D5CE67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937" y="4999359"/>
            <a:ext cx="802333" cy="802333"/>
          </a:xfrm>
          <a:prstGeom prst="rect">
            <a:avLst/>
          </a:prstGeom>
        </p:spPr>
      </p:pic>
      <p:cxnSp>
        <p:nvCxnSpPr>
          <p:cNvPr id="16" name="Straight Connector 15">
            <a:extLst>
              <a:ext uri="{FF2B5EF4-FFF2-40B4-BE49-F238E27FC236}">
                <a16:creationId xmlns:a16="http://schemas.microsoft.com/office/drawing/2014/main" id="{4C69487A-543F-FB4D-A94A-C67D50F3A6C0}"/>
              </a:ext>
            </a:extLst>
          </p:cNvPr>
          <p:cNvCxnSpPr>
            <a:cxnSpLocks/>
          </p:cNvCxnSpPr>
          <p:nvPr/>
        </p:nvCxnSpPr>
        <p:spPr>
          <a:xfrm flipH="1">
            <a:off x="472928" y="4738769"/>
            <a:ext cx="4585209" cy="0"/>
          </a:xfrm>
          <a:prstGeom prst="line">
            <a:avLst/>
          </a:prstGeom>
          <a:noFill/>
          <a:ln w="9525" cap="flat" cmpd="sng" algn="ctr">
            <a:solidFill>
              <a:schemeClr val="tx2">
                <a:lumMod val="60000"/>
                <a:lumOff val="40000"/>
              </a:schemeClr>
            </a:solidFill>
            <a:prstDash val="solid"/>
          </a:ln>
          <a:effectLst/>
        </p:spPr>
      </p:cxnSp>
      <p:cxnSp>
        <p:nvCxnSpPr>
          <p:cNvPr id="22" name="Straight Connector 21">
            <a:extLst>
              <a:ext uri="{FF2B5EF4-FFF2-40B4-BE49-F238E27FC236}">
                <a16:creationId xmlns:a16="http://schemas.microsoft.com/office/drawing/2014/main" id="{6DCD820B-2989-1E44-88C3-542BC43AA233}"/>
              </a:ext>
            </a:extLst>
          </p:cNvPr>
          <p:cNvCxnSpPr>
            <a:cxnSpLocks/>
          </p:cNvCxnSpPr>
          <p:nvPr/>
        </p:nvCxnSpPr>
        <p:spPr>
          <a:xfrm flipH="1">
            <a:off x="472928" y="2643750"/>
            <a:ext cx="4585209" cy="0"/>
          </a:xfrm>
          <a:prstGeom prst="line">
            <a:avLst/>
          </a:prstGeom>
          <a:noFill/>
          <a:ln w="9525" cap="flat" cmpd="sng" algn="ctr">
            <a:solidFill>
              <a:schemeClr val="tx2">
                <a:lumMod val="60000"/>
                <a:lumOff val="40000"/>
              </a:schemeClr>
            </a:solidFill>
            <a:prstDash val="solid"/>
          </a:ln>
          <a:effectLst/>
        </p:spPr>
      </p:cxnSp>
      <p:sp>
        <p:nvSpPr>
          <p:cNvPr id="25" name="Text Placeholder 5">
            <a:extLst>
              <a:ext uri="{FF2B5EF4-FFF2-40B4-BE49-F238E27FC236}">
                <a16:creationId xmlns:a16="http://schemas.microsoft.com/office/drawing/2014/main" id="{F87D2EE0-80E4-4E4F-8135-5049997B3DCA}"/>
              </a:ext>
            </a:extLst>
          </p:cNvPr>
          <p:cNvSpPr txBox="1">
            <a:spLocks/>
          </p:cNvSpPr>
          <p:nvPr/>
        </p:nvSpPr>
        <p:spPr>
          <a:xfrm>
            <a:off x="5777395" y="4329364"/>
            <a:ext cx="2788375" cy="1043694"/>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endParaRPr lang="en-US" b="1" dirty="0"/>
          </a:p>
        </p:txBody>
      </p:sp>
      <p:pic>
        <p:nvPicPr>
          <p:cNvPr id="17" name="Picture 16" descr="Graphical user interface, website&#10;&#10;Description automatically generated">
            <a:extLst>
              <a:ext uri="{FF2B5EF4-FFF2-40B4-BE49-F238E27FC236}">
                <a16:creationId xmlns:a16="http://schemas.microsoft.com/office/drawing/2014/main" id="{7246FBF8-19A3-4A45-AFBB-A48B7E94DD19}"/>
              </a:ext>
            </a:extLst>
          </p:cNvPr>
          <p:cNvPicPr>
            <a:picLocks noChangeAspect="1"/>
          </p:cNvPicPr>
          <p:nvPr/>
        </p:nvPicPr>
        <p:blipFill>
          <a:blip r:embed="rId9"/>
          <a:stretch>
            <a:fillRect/>
          </a:stretch>
        </p:blipFill>
        <p:spPr>
          <a:xfrm>
            <a:off x="5749228" y="1189570"/>
            <a:ext cx="2816542" cy="2355653"/>
          </a:xfrm>
          <a:prstGeom prst="rect">
            <a:avLst/>
          </a:prstGeom>
          <a:ln>
            <a:solidFill>
              <a:schemeClr val="bg1">
                <a:lumMod val="75000"/>
              </a:schemeClr>
            </a:solidFill>
          </a:ln>
        </p:spPr>
      </p:pic>
    </p:spTree>
    <p:extLst>
      <p:ext uri="{BB962C8B-B14F-4D97-AF65-F5344CB8AC3E}">
        <p14:creationId xmlns:p14="http://schemas.microsoft.com/office/powerpoint/2010/main" val="829078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81" y="2781839"/>
            <a:ext cx="7099515" cy="1796889"/>
          </a:xfrm>
        </p:spPr>
        <p:txBody>
          <a:bodyPr/>
          <a:lstStyle/>
          <a:p>
            <a:r>
              <a:rPr lang="en-US" dirty="0">
                <a:solidFill>
                  <a:schemeClr val="accent1"/>
                </a:solidFill>
              </a:rPr>
              <a:t>Thank you!</a:t>
            </a:r>
          </a:p>
        </p:txBody>
      </p:sp>
    </p:spTree>
    <p:extLst>
      <p:ext uri="{BB962C8B-B14F-4D97-AF65-F5344CB8AC3E}">
        <p14:creationId xmlns:p14="http://schemas.microsoft.com/office/powerpoint/2010/main" val="2476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602DF0-2264-0A48-8606-D9B9BDD6FFF4}"/>
              </a:ext>
            </a:extLst>
          </p:cNvPr>
          <p:cNvSpPr txBox="1">
            <a:spLocks/>
          </p:cNvSpPr>
          <p:nvPr/>
        </p:nvSpPr>
        <p:spPr>
          <a:xfrm>
            <a:off x="465746" y="4590999"/>
            <a:ext cx="8212508" cy="1580971"/>
          </a:xfrm>
          <a:prstGeom prst="rect">
            <a:avLst/>
          </a:prstGeom>
        </p:spPr>
        <p:txBody>
          <a:bodyPr vert="horz" lIns="91440" tIns="45720" rIns="91440" bIns="45720" rtlCol="0">
            <a:noAutofit/>
          </a:bodyPr>
          <a:lstStyle>
            <a:lvl1pPr marL="231775" indent="-231775" algn="l" defTabSz="914400" rtl="0" eaLnBrk="1" latinLnBrk="0" hangingPunct="1">
              <a:spcBef>
                <a:spcPts val="600"/>
              </a:spcBef>
              <a:buFont typeface="Arial" charset="0"/>
              <a:buChar char="•"/>
              <a:tabLst/>
              <a:defRPr sz="1800" kern="1200">
                <a:solidFill>
                  <a:schemeClr val="tx1"/>
                </a:solidFill>
                <a:latin typeface="Arial" charset="0"/>
                <a:ea typeface="Arial" charset="0"/>
                <a:cs typeface="Arial" charset="0"/>
              </a:defRPr>
            </a:lvl1pPr>
            <a:lvl2pPr marL="457200" indent="-228600" algn="l" defTabSz="914400" rtl="0" eaLnBrk="1" latinLnBrk="0" hangingPunct="1">
              <a:spcBef>
                <a:spcPts val="600"/>
              </a:spcBef>
              <a:buFont typeface="Arial" charset="0"/>
              <a:buChar char="•"/>
              <a:tabLst/>
              <a:defRPr sz="1800" kern="1200">
                <a:solidFill>
                  <a:schemeClr val="tx1"/>
                </a:solidFill>
                <a:latin typeface="Arial" charset="0"/>
                <a:ea typeface="Arial" charset="0"/>
                <a:cs typeface="Arial" charset="0"/>
              </a:defRPr>
            </a:lvl2pPr>
            <a:lvl3pPr marL="685800" indent="-228600" algn="l" defTabSz="914400" rtl="0" eaLnBrk="1" latinLnBrk="0" hangingPunct="1">
              <a:spcBef>
                <a:spcPts val="600"/>
              </a:spcBef>
              <a:buFont typeface="Arial" charset="0"/>
              <a:buChar char="•"/>
              <a:tabLst/>
              <a:defRPr sz="1800" kern="1200">
                <a:solidFill>
                  <a:schemeClr val="tx1"/>
                </a:solidFill>
                <a:latin typeface="Arial" charset="0"/>
                <a:ea typeface="Arial" charset="0"/>
                <a:cs typeface="Arial" charset="0"/>
              </a:defRPr>
            </a:lvl3pPr>
            <a:lvl4pPr marL="914400" indent="-228600" algn="l" defTabSz="914400" rtl="0" eaLnBrk="1" latinLnBrk="0" hangingPunct="1">
              <a:spcBef>
                <a:spcPts val="600"/>
              </a:spcBef>
              <a:buFont typeface="Arial" charset="0"/>
              <a:buChar char="•"/>
              <a:tabLst/>
              <a:defRPr sz="1800" kern="1200">
                <a:solidFill>
                  <a:schemeClr val="tx1"/>
                </a:solidFill>
                <a:latin typeface="Arial" charset="0"/>
                <a:ea typeface="Arial" charset="0"/>
                <a:cs typeface="Arial" charset="0"/>
              </a:defRPr>
            </a:lvl4pPr>
            <a:lvl5pPr marL="1143000" indent="-228600" algn="l" defTabSz="914400" rtl="0" eaLnBrk="1" latinLnBrk="0" hangingPunct="1">
              <a:spcBef>
                <a:spcPts val="600"/>
              </a:spcBef>
              <a:buFont typeface="Arial" charset="0"/>
              <a:buChar char="•"/>
              <a:tabLst/>
              <a:defRPr sz="18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1800"/>
              </a:spcBef>
              <a:buNone/>
            </a:pPr>
            <a:r>
              <a:rPr lang="en-US" sz="1100" dirty="0">
                <a:solidFill>
                  <a:schemeClr val="tx2"/>
                </a:solidFill>
              </a:rPr>
              <a:t>©2021 United HealthCare Services, Inc. All Rights Reserved. No portion of this work may be reproduced or used without express written permission of United HealthCare Services, Inc., regardless of commercial or non-commercial nature of the use.</a:t>
            </a:r>
          </a:p>
          <a:p>
            <a:pPr marL="0" indent="0">
              <a:buNone/>
            </a:pPr>
            <a:r>
              <a:rPr lang="en-US" sz="1100" dirty="0">
                <a:solidFill>
                  <a:schemeClr val="tx2"/>
                </a:solidFill>
              </a:rPr>
              <a:t>Plans are insured through UnitedHealthcare Insurance Company or one of its affiliated companies. For Medicare Advantage and Prescription Drug Plans: A Medicare Advantage organization with a Medicare contract and a Medicare-approved Part D sponsor. Enrollment in the plan depends on the plan’s contract renewal with Medicare.</a:t>
            </a:r>
          </a:p>
          <a:p>
            <a:pPr marL="0" indent="0" algn="r">
              <a:buNone/>
            </a:pPr>
            <a:r>
              <a:rPr lang="en-US" sz="1100" dirty="0">
                <a:solidFill>
                  <a:schemeClr val="tx2"/>
                </a:solidFill>
              </a:rPr>
              <a:t>SPRJ69809</a:t>
            </a:r>
          </a:p>
        </p:txBody>
      </p:sp>
    </p:spTree>
    <p:extLst>
      <p:ext uri="{BB962C8B-B14F-4D97-AF65-F5344CB8AC3E}">
        <p14:creationId xmlns:p14="http://schemas.microsoft.com/office/powerpoint/2010/main" val="193595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FACAD7-1E22-4949-88AC-6D1A61D0D84A}"/>
              </a:ext>
            </a:extLst>
          </p:cNvPr>
          <p:cNvPicPr>
            <a:picLocks noChangeAspect="1"/>
          </p:cNvPicPr>
          <p:nvPr/>
        </p:nvPicPr>
        <p:blipFill rotWithShape="1">
          <a:blip r:embed="rId3"/>
          <a:srcRect b="20542"/>
          <a:stretch/>
        </p:blipFill>
        <p:spPr>
          <a:xfrm>
            <a:off x="3854277" y="1752345"/>
            <a:ext cx="4819189" cy="5105655"/>
          </a:xfrm>
          <a:prstGeom prst="rect">
            <a:avLst/>
          </a:prstGeom>
        </p:spPr>
      </p:pic>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4" y="347473"/>
            <a:ext cx="4023360" cy="695114"/>
          </a:xfrm>
        </p:spPr>
        <p:txBody>
          <a:bodyPr/>
          <a:lstStyle/>
          <a:p>
            <a:r>
              <a:rPr lang="en-US" dirty="0"/>
              <a:t>What is Medicare?</a:t>
            </a:r>
          </a:p>
        </p:txBody>
      </p:sp>
      <p:sp>
        <p:nvSpPr>
          <p:cNvPr id="3" name="Content Placeholder 2">
            <a:extLst>
              <a:ext uri="{FF2B5EF4-FFF2-40B4-BE49-F238E27FC236}">
                <a16:creationId xmlns:a16="http://schemas.microsoft.com/office/drawing/2014/main" id="{C02F8335-2308-3543-9120-BD344D3CB801}"/>
              </a:ext>
            </a:extLst>
          </p:cNvPr>
          <p:cNvSpPr>
            <a:spLocks noGrp="1"/>
          </p:cNvSpPr>
          <p:nvPr>
            <p:ph idx="1"/>
          </p:nvPr>
        </p:nvSpPr>
        <p:spPr>
          <a:xfrm>
            <a:off x="1102992" y="1455133"/>
            <a:ext cx="7328815" cy="1932348"/>
          </a:xfrm>
        </p:spPr>
        <p:txBody>
          <a:bodyPr/>
          <a:lstStyle/>
          <a:p>
            <a:pPr marL="0" indent="0">
              <a:spcBef>
                <a:spcPts val="3600"/>
              </a:spcBef>
              <a:buNone/>
            </a:pPr>
            <a:r>
              <a:rPr lang="en-US" dirty="0"/>
              <a:t>A federal health insurance program for eligible U.S. citizens and legal residents</a:t>
            </a:r>
          </a:p>
          <a:p>
            <a:pPr marL="0" indent="0">
              <a:spcBef>
                <a:spcPts val="3000"/>
              </a:spcBef>
              <a:buNone/>
            </a:pPr>
            <a:r>
              <a:rPr lang="en-US" dirty="0"/>
              <a:t>Funded in part by taxes you pay while working</a:t>
            </a:r>
          </a:p>
          <a:p>
            <a:pPr marL="0" indent="0">
              <a:spcBef>
                <a:spcPts val="3000"/>
              </a:spcBef>
              <a:buNone/>
            </a:pPr>
            <a:r>
              <a:rPr lang="en-US" dirty="0"/>
              <a:t>Individual health insurance</a:t>
            </a:r>
          </a:p>
          <a:p>
            <a:pPr marL="0" indent="0">
              <a:buNone/>
            </a:pPr>
            <a:endParaRPr lang="en-US" dirty="0"/>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5</a:t>
            </a:fld>
            <a:endParaRPr lang="en-US" dirty="0">
              <a:solidFill>
                <a:schemeClr val="tx1"/>
              </a:solidFill>
            </a:endParaRPr>
          </a:p>
        </p:txBody>
      </p:sp>
      <p:pic>
        <p:nvPicPr>
          <p:cNvPr id="12" name="Graphic 11">
            <a:extLst>
              <a:ext uri="{FF2B5EF4-FFF2-40B4-BE49-F238E27FC236}">
                <a16:creationId xmlns:a16="http://schemas.microsoft.com/office/drawing/2014/main" id="{B7F74572-89A0-7E4D-838D-6B91D4E1CA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34" y="1326039"/>
            <a:ext cx="553627" cy="553627"/>
          </a:xfrm>
          <a:prstGeom prst="rect">
            <a:avLst/>
          </a:prstGeom>
        </p:spPr>
      </p:pic>
      <p:pic>
        <p:nvPicPr>
          <p:cNvPr id="13" name="Graphic 12">
            <a:extLst>
              <a:ext uri="{FF2B5EF4-FFF2-40B4-BE49-F238E27FC236}">
                <a16:creationId xmlns:a16="http://schemas.microsoft.com/office/drawing/2014/main" id="{795D9792-1CFF-604A-BD4A-A0B6424C09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34" y="1996954"/>
            <a:ext cx="553627" cy="553627"/>
          </a:xfrm>
          <a:prstGeom prst="rect">
            <a:avLst/>
          </a:prstGeom>
        </p:spPr>
      </p:pic>
      <p:pic>
        <p:nvPicPr>
          <p:cNvPr id="14" name="Graphic 13">
            <a:extLst>
              <a:ext uri="{FF2B5EF4-FFF2-40B4-BE49-F238E27FC236}">
                <a16:creationId xmlns:a16="http://schemas.microsoft.com/office/drawing/2014/main" id="{F904DCD1-B353-994E-9B0C-74527C3866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34" y="2671756"/>
            <a:ext cx="553627" cy="553627"/>
          </a:xfrm>
          <a:prstGeom prst="rect">
            <a:avLst/>
          </a:prstGeom>
        </p:spPr>
      </p:pic>
      <p:sp>
        <p:nvSpPr>
          <p:cNvPr id="15" name="Content Placeholder 2">
            <a:extLst>
              <a:ext uri="{FF2B5EF4-FFF2-40B4-BE49-F238E27FC236}">
                <a16:creationId xmlns:a16="http://schemas.microsoft.com/office/drawing/2014/main" id="{BE058B8C-3B9D-6C42-9DEC-40F7E140D0DF}"/>
              </a:ext>
            </a:extLst>
          </p:cNvPr>
          <p:cNvSpPr txBox="1">
            <a:spLocks/>
          </p:cNvSpPr>
          <p:nvPr/>
        </p:nvSpPr>
        <p:spPr>
          <a:xfrm>
            <a:off x="374904" y="4012353"/>
            <a:ext cx="4372726" cy="153601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2000" b="1" dirty="0">
                <a:latin typeface="Georgia" panose="02040502050405020303" pitchFamily="18" charset="0"/>
              </a:rPr>
              <a:t>Medicare is not…</a:t>
            </a:r>
          </a:p>
          <a:p>
            <a:pPr>
              <a:spcBef>
                <a:spcPts val="600"/>
              </a:spcBef>
            </a:pPr>
            <a:r>
              <a:rPr lang="en-US" dirty="0"/>
              <a:t>Free</a:t>
            </a:r>
          </a:p>
          <a:p>
            <a:r>
              <a:rPr lang="en-US" dirty="0"/>
              <a:t>A family health plan</a:t>
            </a:r>
          </a:p>
          <a:p>
            <a:r>
              <a:rPr lang="en-US" dirty="0"/>
              <a:t>Social Security</a:t>
            </a:r>
          </a:p>
          <a:p>
            <a:r>
              <a:rPr lang="en-US" dirty="0"/>
              <a:t>Medicaid</a:t>
            </a:r>
          </a:p>
        </p:txBody>
      </p:sp>
    </p:spTree>
    <p:extLst>
      <p:ext uri="{BB962C8B-B14F-4D97-AF65-F5344CB8AC3E}">
        <p14:creationId xmlns:p14="http://schemas.microsoft.com/office/powerpoint/2010/main" val="131819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7C068B-08B7-974F-97DC-1AE3B5D6DA78}"/>
              </a:ext>
            </a:extLst>
          </p:cNvPr>
          <p:cNvPicPr>
            <a:picLocks noChangeAspect="1"/>
          </p:cNvPicPr>
          <p:nvPr/>
        </p:nvPicPr>
        <p:blipFill>
          <a:blip r:embed="rId3"/>
          <a:stretch>
            <a:fillRect/>
          </a:stretch>
        </p:blipFill>
        <p:spPr>
          <a:xfrm>
            <a:off x="4563454" y="347473"/>
            <a:ext cx="4523738" cy="3471706"/>
          </a:xfrm>
          <a:prstGeom prst="rect">
            <a:avLst/>
          </a:prstGeom>
        </p:spPr>
      </p:pic>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4" y="347473"/>
            <a:ext cx="4023360" cy="695114"/>
          </a:xfrm>
        </p:spPr>
        <p:txBody>
          <a:bodyPr/>
          <a:lstStyle/>
          <a:p>
            <a:r>
              <a:rPr lang="en-US" dirty="0"/>
              <a:t>What is Medicaid?</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6</a:t>
            </a:fld>
            <a:endParaRPr lang="en-US" dirty="0">
              <a:solidFill>
                <a:schemeClr val="tx1"/>
              </a:solidFill>
            </a:endParaRPr>
          </a:p>
        </p:txBody>
      </p:sp>
      <p:sp>
        <p:nvSpPr>
          <p:cNvPr id="11" name="Text Placeholder 5">
            <a:extLst>
              <a:ext uri="{FF2B5EF4-FFF2-40B4-BE49-F238E27FC236}">
                <a16:creationId xmlns:a16="http://schemas.microsoft.com/office/drawing/2014/main" id="{2B659477-97DA-7543-9A0E-B85B5F542A89}"/>
              </a:ext>
            </a:extLst>
          </p:cNvPr>
          <p:cNvSpPr txBox="1">
            <a:spLocks/>
          </p:cNvSpPr>
          <p:nvPr/>
        </p:nvSpPr>
        <p:spPr>
          <a:xfrm>
            <a:off x="1167375" y="3988862"/>
            <a:ext cx="6934038" cy="242081"/>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latin typeface="Arial" panose="020B0604020202020204" pitchFamily="34" charset="0"/>
              </a:rPr>
              <a:t>Medicaid and Medicare can work together! – “Dual Eligibility”</a:t>
            </a:r>
          </a:p>
        </p:txBody>
      </p:sp>
      <p:cxnSp>
        <p:nvCxnSpPr>
          <p:cNvPr id="17" name="Straight Connector 16">
            <a:extLst>
              <a:ext uri="{FF2B5EF4-FFF2-40B4-BE49-F238E27FC236}">
                <a16:creationId xmlns:a16="http://schemas.microsoft.com/office/drawing/2014/main" id="{973FD39B-0A87-8749-934C-62411BBA56C0}"/>
              </a:ext>
            </a:extLst>
          </p:cNvPr>
          <p:cNvCxnSpPr>
            <a:cxnSpLocks/>
          </p:cNvCxnSpPr>
          <p:nvPr/>
        </p:nvCxnSpPr>
        <p:spPr>
          <a:xfrm flipH="1">
            <a:off x="500070" y="3512098"/>
            <a:ext cx="7840625" cy="0"/>
          </a:xfrm>
          <a:prstGeom prst="line">
            <a:avLst/>
          </a:prstGeom>
          <a:noFill/>
          <a:ln w="9525" cap="flat" cmpd="sng" algn="ctr">
            <a:solidFill>
              <a:schemeClr val="tx2">
                <a:lumMod val="60000"/>
                <a:lumOff val="40000"/>
              </a:schemeClr>
            </a:solidFill>
            <a:prstDash val="solid"/>
          </a:ln>
          <a:effectLst/>
        </p:spPr>
      </p:cxnSp>
      <p:pic>
        <p:nvPicPr>
          <p:cNvPr id="18" name="Graphic 17">
            <a:extLst>
              <a:ext uri="{FF2B5EF4-FFF2-40B4-BE49-F238E27FC236}">
                <a16:creationId xmlns:a16="http://schemas.microsoft.com/office/drawing/2014/main" id="{A3E96B9F-94E5-7B42-8D66-F3C98039F3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070" y="3867814"/>
            <a:ext cx="553628" cy="553628"/>
          </a:xfrm>
          <a:prstGeom prst="rect">
            <a:avLst/>
          </a:prstGeom>
        </p:spPr>
      </p:pic>
      <p:sp>
        <p:nvSpPr>
          <p:cNvPr id="20" name="Content Placeholder 2">
            <a:extLst>
              <a:ext uri="{FF2B5EF4-FFF2-40B4-BE49-F238E27FC236}">
                <a16:creationId xmlns:a16="http://schemas.microsoft.com/office/drawing/2014/main" id="{2B0D3AA8-429A-0547-96B9-3846656EF335}"/>
              </a:ext>
            </a:extLst>
          </p:cNvPr>
          <p:cNvSpPr txBox="1">
            <a:spLocks/>
          </p:cNvSpPr>
          <p:nvPr/>
        </p:nvSpPr>
        <p:spPr>
          <a:xfrm>
            <a:off x="374905" y="1360999"/>
            <a:ext cx="4523738" cy="150814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600"/>
              </a:spcBef>
            </a:pPr>
            <a:r>
              <a:rPr lang="en-US" dirty="0"/>
              <a:t>A state government program that helps pay health care costs for individuals, families and children with limited income and resources</a:t>
            </a:r>
          </a:p>
          <a:p>
            <a:pPr>
              <a:spcBef>
                <a:spcPts val="600"/>
              </a:spcBef>
            </a:pPr>
            <a:r>
              <a:rPr lang="en-US" dirty="0"/>
              <a:t>Programs vary from state-to-state but do follow federal guidelines for benefits</a:t>
            </a:r>
          </a:p>
          <a:p>
            <a:pPr>
              <a:spcBef>
                <a:spcPts val="600"/>
              </a:spcBef>
            </a:pPr>
            <a:r>
              <a:rPr lang="en-US" dirty="0"/>
              <a:t>Eligibility varies from state-to-state</a:t>
            </a:r>
          </a:p>
        </p:txBody>
      </p:sp>
    </p:spTree>
    <p:extLst>
      <p:ext uri="{BB962C8B-B14F-4D97-AF65-F5344CB8AC3E}">
        <p14:creationId xmlns:p14="http://schemas.microsoft.com/office/powerpoint/2010/main" val="394927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r>
              <a:rPr lang="en-US" dirty="0">
                <a:solidFill>
                  <a:schemeClr val="accent1"/>
                </a:solidFill>
              </a:rPr>
              <a:t>Who can get Medicare?</a:t>
            </a:r>
          </a:p>
        </p:txBody>
      </p:sp>
    </p:spTree>
    <p:extLst>
      <p:ext uri="{BB962C8B-B14F-4D97-AF65-F5344CB8AC3E}">
        <p14:creationId xmlns:p14="http://schemas.microsoft.com/office/powerpoint/2010/main" val="273816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3"/>
            <a:ext cx="4684113" cy="695114"/>
          </a:xfrm>
        </p:spPr>
        <p:txBody>
          <a:bodyPr/>
          <a:lstStyle/>
          <a:p>
            <a:r>
              <a:rPr lang="en-US" dirty="0"/>
              <a:t>Who can get Medicare? </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8</a:t>
            </a:fld>
            <a:endParaRPr lang="en-US" dirty="0">
              <a:solidFill>
                <a:schemeClr val="tx1"/>
              </a:solidFill>
            </a:endParaRPr>
          </a:p>
        </p:txBody>
      </p:sp>
      <p:sp>
        <p:nvSpPr>
          <p:cNvPr id="19" name="Content Placeholder 2">
            <a:extLst>
              <a:ext uri="{FF2B5EF4-FFF2-40B4-BE49-F238E27FC236}">
                <a16:creationId xmlns:a16="http://schemas.microsoft.com/office/drawing/2014/main" id="{7DCCF18E-3424-C84D-9100-F786AFDFB4E2}"/>
              </a:ext>
            </a:extLst>
          </p:cNvPr>
          <p:cNvSpPr>
            <a:spLocks noGrp="1"/>
          </p:cNvSpPr>
          <p:nvPr>
            <p:ph idx="1"/>
          </p:nvPr>
        </p:nvSpPr>
        <p:spPr>
          <a:xfrm>
            <a:off x="1102991" y="1444141"/>
            <a:ext cx="7034011" cy="1191517"/>
          </a:xfrm>
        </p:spPr>
        <p:txBody>
          <a:bodyPr/>
          <a:lstStyle/>
          <a:p>
            <a:pPr marL="0" indent="0">
              <a:buNone/>
            </a:pPr>
            <a:r>
              <a:rPr lang="en-US" dirty="0"/>
              <a:t>U.S. citizens and legal residents</a:t>
            </a:r>
          </a:p>
          <a:p>
            <a:pPr marL="0" indent="0">
              <a:spcBef>
                <a:spcPts val="2400"/>
              </a:spcBef>
              <a:buNone/>
            </a:pPr>
            <a:r>
              <a:rPr lang="en-US" dirty="0"/>
              <a:t>Legal residents must live in the U.S. for at least 5 years in a row, including the 5 years just before applying for Medicare</a:t>
            </a:r>
          </a:p>
        </p:txBody>
      </p:sp>
      <p:pic>
        <p:nvPicPr>
          <p:cNvPr id="20" name="Graphic 19">
            <a:extLst>
              <a:ext uri="{FF2B5EF4-FFF2-40B4-BE49-F238E27FC236}">
                <a16:creationId xmlns:a16="http://schemas.microsoft.com/office/drawing/2014/main" id="{D927DFFA-B013-4F4B-8B62-BB1DAD96E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1326039"/>
            <a:ext cx="553627" cy="553627"/>
          </a:xfrm>
          <a:prstGeom prst="rect">
            <a:avLst/>
          </a:prstGeom>
        </p:spPr>
      </p:pic>
      <p:pic>
        <p:nvPicPr>
          <p:cNvPr id="21" name="Graphic 20">
            <a:extLst>
              <a:ext uri="{FF2B5EF4-FFF2-40B4-BE49-F238E27FC236}">
                <a16:creationId xmlns:a16="http://schemas.microsoft.com/office/drawing/2014/main" id="{81E538D0-7EA9-E349-A4C9-C336859D43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2028324"/>
            <a:ext cx="553627" cy="553627"/>
          </a:xfrm>
          <a:prstGeom prst="rect">
            <a:avLst/>
          </a:prstGeom>
        </p:spPr>
      </p:pic>
      <p:sp>
        <p:nvSpPr>
          <p:cNvPr id="22" name="Content Placeholder 2">
            <a:extLst>
              <a:ext uri="{FF2B5EF4-FFF2-40B4-BE49-F238E27FC236}">
                <a16:creationId xmlns:a16="http://schemas.microsoft.com/office/drawing/2014/main" id="{EECA7879-8A19-FF4A-9546-3B00107B209F}"/>
              </a:ext>
            </a:extLst>
          </p:cNvPr>
          <p:cNvSpPr txBox="1">
            <a:spLocks/>
          </p:cNvSpPr>
          <p:nvPr/>
        </p:nvSpPr>
        <p:spPr>
          <a:xfrm>
            <a:off x="374904" y="3220028"/>
            <a:ext cx="5528939" cy="1536010"/>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t>You must also meet one of the following requirements:</a:t>
            </a:r>
          </a:p>
          <a:p>
            <a:pPr>
              <a:spcBef>
                <a:spcPts val="600"/>
              </a:spcBef>
            </a:pPr>
            <a:r>
              <a:rPr lang="en-US" dirty="0"/>
              <a:t>Age 65 or older</a:t>
            </a:r>
          </a:p>
          <a:p>
            <a:pPr>
              <a:spcBef>
                <a:spcPts val="600"/>
              </a:spcBef>
            </a:pPr>
            <a:r>
              <a:rPr lang="en-US" dirty="0"/>
              <a:t>Younger than 65 with a qualifying disability</a:t>
            </a:r>
          </a:p>
          <a:p>
            <a:pPr>
              <a:spcBef>
                <a:spcPts val="600"/>
              </a:spcBef>
            </a:pPr>
            <a:r>
              <a:rPr lang="en-US" dirty="0"/>
              <a:t>Any age with a diagnosis of end-stage renal disease or ALS</a:t>
            </a:r>
          </a:p>
        </p:txBody>
      </p:sp>
      <p:grpSp>
        <p:nvGrpSpPr>
          <p:cNvPr id="23" name="Group 22">
            <a:extLst>
              <a:ext uri="{FF2B5EF4-FFF2-40B4-BE49-F238E27FC236}">
                <a16:creationId xmlns:a16="http://schemas.microsoft.com/office/drawing/2014/main" id="{9E1974F5-D961-B048-91BF-10E3EC8A2E7C}"/>
              </a:ext>
            </a:extLst>
          </p:cNvPr>
          <p:cNvGrpSpPr/>
          <p:nvPr/>
        </p:nvGrpSpPr>
        <p:grpSpPr>
          <a:xfrm>
            <a:off x="6220573" y="3176965"/>
            <a:ext cx="2316091" cy="1530443"/>
            <a:chOff x="5112233" y="4767670"/>
            <a:chExt cx="2316091" cy="1530443"/>
          </a:xfrm>
        </p:grpSpPr>
        <p:sp>
          <p:nvSpPr>
            <p:cNvPr id="24" name="Rounded Rectangle 23">
              <a:extLst>
                <a:ext uri="{FF2B5EF4-FFF2-40B4-BE49-F238E27FC236}">
                  <a16:creationId xmlns:a16="http://schemas.microsoft.com/office/drawing/2014/main" id="{90A03E35-9068-2349-82BC-94D183EBAECE}"/>
                </a:ext>
              </a:extLst>
            </p:cNvPr>
            <p:cNvSpPr/>
            <p:nvPr/>
          </p:nvSpPr>
          <p:spPr>
            <a:xfrm>
              <a:off x="5112233" y="4767670"/>
              <a:ext cx="2316091" cy="1530443"/>
            </a:xfrm>
            <a:prstGeom prst="roundRect">
              <a:avLst>
                <a:gd name="adj" fmla="val 9318"/>
              </a:avLst>
            </a:prstGeom>
            <a:solidFill>
              <a:schemeClr val="bg1"/>
            </a:solidFill>
            <a:ln>
              <a:noFill/>
            </a:ln>
            <a:effectLst>
              <a:outerShdw blurRad="635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BCA12D3-2F11-784A-8B75-CE9F41AA3E0C}"/>
                </a:ext>
              </a:extLst>
            </p:cNvPr>
            <p:cNvPicPr>
              <a:picLocks noChangeAspect="1"/>
            </p:cNvPicPr>
            <p:nvPr/>
          </p:nvPicPr>
          <p:blipFill>
            <a:blip r:embed="rId5"/>
            <a:stretch>
              <a:fillRect/>
            </a:stretch>
          </p:blipFill>
          <p:spPr>
            <a:xfrm>
              <a:off x="5209559" y="4865031"/>
              <a:ext cx="2121438" cy="1335720"/>
            </a:xfrm>
            <a:prstGeom prst="rect">
              <a:avLst/>
            </a:prstGeom>
          </p:spPr>
        </p:pic>
      </p:grpSp>
    </p:spTree>
    <p:extLst>
      <p:ext uri="{BB962C8B-B14F-4D97-AF65-F5344CB8AC3E}">
        <p14:creationId xmlns:p14="http://schemas.microsoft.com/office/powerpoint/2010/main" val="371590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F2A4-ED31-294C-9618-C27C0735297B}"/>
              </a:ext>
            </a:extLst>
          </p:cNvPr>
          <p:cNvSpPr>
            <a:spLocks noGrp="1"/>
          </p:cNvSpPr>
          <p:nvPr>
            <p:ph type="title"/>
          </p:nvPr>
        </p:nvSpPr>
        <p:spPr>
          <a:xfrm>
            <a:off x="374903" y="347472"/>
            <a:ext cx="8129012" cy="923543"/>
          </a:xfrm>
        </p:spPr>
        <p:txBody>
          <a:bodyPr/>
          <a:lstStyle/>
          <a:p>
            <a:r>
              <a:rPr lang="en-US" dirty="0"/>
              <a:t>Can you have both Medicare and Medicaid? Yes!</a:t>
            </a:r>
          </a:p>
        </p:txBody>
      </p:sp>
      <p:sp>
        <p:nvSpPr>
          <p:cNvPr id="3" name="Content Placeholder 2">
            <a:extLst>
              <a:ext uri="{FF2B5EF4-FFF2-40B4-BE49-F238E27FC236}">
                <a16:creationId xmlns:a16="http://schemas.microsoft.com/office/drawing/2014/main" id="{C02F8335-2308-3543-9120-BD344D3CB801}"/>
              </a:ext>
            </a:extLst>
          </p:cNvPr>
          <p:cNvSpPr>
            <a:spLocks noGrp="1"/>
          </p:cNvSpPr>
          <p:nvPr>
            <p:ph idx="1"/>
          </p:nvPr>
        </p:nvSpPr>
        <p:spPr>
          <a:xfrm>
            <a:off x="1102993" y="1876412"/>
            <a:ext cx="3608156" cy="1814226"/>
          </a:xfrm>
        </p:spPr>
        <p:txBody>
          <a:bodyPr/>
          <a:lstStyle/>
          <a:p>
            <a:pPr marL="0" indent="0">
              <a:buNone/>
            </a:pPr>
            <a:r>
              <a:rPr lang="en-US" dirty="0"/>
              <a:t>Some people are eligible for both Medicare and Medicaid</a:t>
            </a:r>
          </a:p>
          <a:p>
            <a:pPr marL="0" indent="0">
              <a:spcBef>
                <a:spcPts val="3000"/>
              </a:spcBef>
              <a:buNone/>
            </a:pPr>
            <a:r>
              <a:rPr lang="en-US" dirty="0"/>
              <a:t>“Dual Eligibility”</a:t>
            </a:r>
          </a:p>
          <a:p>
            <a:pPr marL="0" indent="0">
              <a:spcBef>
                <a:spcPts val="3000"/>
              </a:spcBef>
              <a:buNone/>
            </a:pPr>
            <a:r>
              <a:rPr lang="en-US" dirty="0"/>
              <a:t>Medicare and Medicaid can work together for your health care costs</a:t>
            </a:r>
          </a:p>
        </p:txBody>
      </p:sp>
      <p:sp>
        <p:nvSpPr>
          <p:cNvPr id="4" name="Slide Number Placeholder 3">
            <a:extLst>
              <a:ext uri="{FF2B5EF4-FFF2-40B4-BE49-F238E27FC236}">
                <a16:creationId xmlns:a16="http://schemas.microsoft.com/office/drawing/2014/main" id="{F8476A2E-ADE5-9E4C-9B26-ECEBB950B4FF}"/>
              </a:ext>
            </a:extLst>
          </p:cNvPr>
          <p:cNvSpPr>
            <a:spLocks noGrp="1"/>
          </p:cNvSpPr>
          <p:nvPr>
            <p:ph type="sldNum" sz="quarter" idx="12"/>
          </p:nvPr>
        </p:nvSpPr>
        <p:spPr/>
        <p:txBody>
          <a:bodyPr/>
          <a:lstStyle/>
          <a:p>
            <a:fld id="{66DE20E4-D496-034F-914D-F7F15B93E95B}" type="slidenum">
              <a:rPr lang="en-US" smtClean="0">
                <a:solidFill>
                  <a:schemeClr val="tx1"/>
                </a:solidFill>
              </a:rPr>
              <a:pPr/>
              <a:t>9</a:t>
            </a:fld>
            <a:endParaRPr lang="en-US" dirty="0">
              <a:solidFill>
                <a:schemeClr val="tx1"/>
              </a:solidFill>
            </a:endParaRPr>
          </a:p>
        </p:txBody>
      </p:sp>
      <p:pic>
        <p:nvPicPr>
          <p:cNvPr id="12" name="Graphic 11">
            <a:extLst>
              <a:ext uri="{FF2B5EF4-FFF2-40B4-BE49-F238E27FC236}">
                <a16:creationId xmlns:a16="http://schemas.microsoft.com/office/drawing/2014/main" id="{B7F74572-89A0-7E4D-838D-6B91D4E1C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1842292"/>
            <a:ext cx="553627" cy="553627"/>
          </a:xfrm>
          <a:prstGeom prst="rect">
            <a:avLst/>
          </a:prstGeom>
        </p:spPr>
      </p:pic>
      <p:pic>
        <p:nvPicPr>
          <p:cNvPr id="13" name="Graphic 12">
            <a:extLst>
              <a:ext uri="{FF2B5EF4-FFF2-40B4-BE49-F238E27FC236}">
                <a16:creationId xmlns:a16="http://schemas.microsoft.com/office/drawing/2014/main" id="{795D9792-1CFF-604A-BD4A-A0B6424C09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2632392"/>
            <a:ext cx="553627" cy="553627"/>
          </a:xfrm>
          <a:prstGeom prst="rect">
            <a:avLst/>
          </a:prstGeom>
        </p:spPr>
      </p:pic>
      <p:pic>
        <p:nvPicPr>
          <p:cNvPr id="23" name="Graphic 22">
            <a:extLst>
              <a:ext uri="{FF2B5EF4-FFF2-40B4-BE49-F238E27FC236}">
                <a16:creationId xmlns:a16="http://schemas.microsoft.com/office/drawing/2014/main" id="{9778568B-E020-4D4A-AA75-B0800C4C9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534" y="3422492"/>
            <a:ext cx="553627" cy="553627"/>
          </a:xfrm>
          <a:prstGeom prst="rect">
            <a:avLst/>
          </a:prstGeom>
        </p:spPr>
      </p:pic>
      <p:cxnSp>
        <p:nvCxnSpPr>
          <p:cNvPr id="17" name="Straight Connector 16">
            <a:extLst>
              <a:ext uri="{FF2B5EF4-FFF2-40B4-BE49-F238E27FC236}">
                <a16:creationId xmlns:a16="http://schemas.microsoft.com/office/drawing/2014/main" id="{C69BDB32-DDC8-7E40-9DBE-87137F898829}"/>
              </a:ext>
            </a:extLst>
          </p:cNvPr>
          <p:cNvCxnSpPr>
            <a:cxnSpLocks/>
          </p:cNvCxnSpPr>
          <p:nvPr/>
        </p:nvCxnSpPr>
        <p:spPr>
          <a:xfrm flipH="1">
            <a:off x="5984905" y="1842292"/>
            <a:ext cx="1" cy="2246956"/>
          </a:xfrm>
          <a:prstGeom prst="line">
            <a:avLst/>
          </a:prstGeom>
          <a:noFill/>
          <a:ln w="9525" cap="flat" cmpd="sng" algn="ctr">
            <a:solidFill>
              <a:schemeClr val="tx2">
                <a:lumMod val="60000"/>
                <a:lumOff val="40000"/>
              </a:schemeClr>
            </a:solidFill>
            <a:prstDash val="solid"/>
          </a:ln>
          <a:effectLst/>
        </p:spPr>
      </p:cxnSp>
      <p:pic>
        <p:nvPicPr>
          <p:cNvPr id="18" name="Graphic 17">
            <a:extLst>
              <a:ext uri="{FF2B5EF4-FFF2-40B4-BE49-F238E27FC236}">
                <a16:creationId xmlns:a16="http://schemas.microsoft.com/office/drawing/2014/main" id="{2EDABDC8-7D90-394D-8F3D-828A7F42F3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8313" y="1842291"/>
            <a:ext cx="553628" cy="553628"/>
          </a:xfrm>
          <a:prstGeom prst="rect">
            <a:avLst/>
          </a:prstGeom>
        </p:spPr>
      </p:pic>
      <p:sp>
        <p:nvSpPr>
          <p:cNvPr id="19" name="Text Placeholder 5">
            <a:extLst>
              <a:ext uri="{FF2B5EF4-FFF2-40B4-BE49-F238E27FC236}">
                <a16:creationId xmlns:a16="http://schemas.microsoft.com/office/drawing/2014/main" id="{B9B7AEF6-3FA6-8442-A931-8F5F7DAD6810}"/>
              </a:ext>
            </a:extLst>
          </p:cNvPr>
          <p:cNvSpPr txBox="1">
            <a:spLocks/>
          </p:cNvSpPr>
          <p:nvPr/>
        </p:nvSpPr>
        <p:spPr>
          <a:xfrm>
            <a:off x="6310346" y="2514388"/>
            <a:ext cx="2035002" cy="598239"/>
          </a:xfrm>
          <a:prstGeom prst="rect">
            <a:avLst/>
          </a:prstGeom>
        </p:spPr>
        <p:txBody>
          <a:bodyPr/>
          <a:lst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ts val="0"/>
              </a:spcBef>
              <a:spcAft>
                <a:spcPts val="600"/>
              </a:spcAft>
              <a:buClr>
                <a:schemeClr val="accent1"/>
              </a:buClr>
              <a:buFont typeface="Arial" panose="020B0604020202020204" pitchFamily="34" charset="0"/>
              <a:buChar char="•"/>
              <a:tabLst/>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dirty="0">
                <a:latin typeface="Arial" panose="020B0604020202020204" pitchFamily="34" charset="0"/>
              </a:rPr>
              <a:t>You may qualify for special Medicare plans.</a:t>
            </a:r>
          </a:p>
        </p:txBody>
      </p:sp>
    </p:spTree>
    <p:extLst>
      <p:ext uri="{BB962C8B-B14F-4D97-AF65-F5344CB8AC3E}">
        <p14:creationId xmlns:p14="http://schemas.microsoft.com/office/powerpoint/2010/main" val="3205549243"/>
      </p:ext>
    </p:extLst>
  </p:cSld>
  <p:clrMapOvr>
    <a:masterClrMapping/>
  </p:clrMapOvr>
</p:sld>
</file>

<file path=ppt/theme/theme1.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BBE001F8020F4B8E2BFCCE8C9A6204" ma:contentTypeVersion="16" ma:contentTypeDescription="Create a new document." ma:contentTypeScope="" ma:versionID="d0b59196bf476956738d5715a82bebde">
  <xsd:schema xmlns:xsd="http://www.w3.org/2001/XMLSchema" xmlns:xs="http://www.w3.org/2001/XMLSchema" xmlns:p="http://schemas.microsoft.com/office/2006/metadata/properties" xmlns:ns2="1a552d5d-2b75-439c-8e74-93e04fc3ebca" xmlns:ns3="e33ce871-59a3-429b-90ee-ae081bc54750" targetNamespace="http://schemas.microsoft.com/office/2006/metadata/properties" ma:root="true" ma:fieldsID="facaf0fa451ebca58b8325127478a077" ns2:_="" ns3:_="">
    <xsd:import namespace="1a552d5d-2b75-439c-8e74-93e04fc3ebca"/>
    <xsd:import namespace="e33ce871-59a3-429b-90ee-ae081bc547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52d5d-2b75-439c-8e74-93e04fc3eb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a9d826-19e6-4b34-bd9c-2434ba57aefd}" ma:internalName="TaxCatchAll" ma:showField="CatchAllData" ma:web="1a552d5d-2b75-439c-8e74-93e04fc3eb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3ce871-59a3-429b-90ee-ae081bc547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190be7-1de4-47c4-bf9f-bcef2cf2cbf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3ce871-59a3-429b-90ee-ae081bc54750">
      <Terms xmlns="http://schemas.microsoft.com/office/infopath/2007/PartnerControls"/>
    </lcf76f155ced4ddcb4097134ff3c332f>
    <TaxCatchAll xmlns="1a552d5d-2b75-439c-8e74-93e04fc3ebca" xsi:nil="true"/>
  </documentManagement>
</p:properties>
</file>

<file path=customXml/itemProps1.xml><?xml version="1.0" encoding="utf-8"?>
<ds:datastoreItem xmlns:ds="http://schemas.openxmlformats.org/officeDocument/2006/customXml" ds:itemID="{2A4DCCD2-EB45-4302-A779-55CAE9D85A7A}"/>
</file>

<file path=customXml/itemProps2.xml><?xml version="1.0" encoding="utf-8"?>
<ds:datastoreItem xmlns:ds="http://schemas.openxmlformats.org/officeDocument/2006/customXml" ds:itemID="{47A5FA5F-0C60-4AEB-8082-0E2EF92BE5E1}"/>
</file>

<file path=customXml/itemProps3.xml><?xml version="1.0" encoding="utf-8"?>
<ds:datastoreItem xmlns:ds="http://schemas.openxmlformats.org/officeDocument/2006/customXml" ds:itemID="{744C2DDF-4B87-4EBB-93FD-5B0499C36215}"/>
</file>

<file path=docProps/app.xml><?xml version="1.0" encoding="utf-8"?>
<Properties xmlns="http://schemas.openxmlformats.org/officeDocument/2006/extended-properties" xmlns:vt="http://schemas.openxmlformats.org/officeDocument/2006/docPropsVTypes">
  <TotalTime>45655</TotalTime>
  <Words>8456</Words>
  <Application>Microsoft Office PowerPoint</Application>
  <PresentationFormat>On-screen Show (4:3)</PresentationFormat>
  <Paragraphs>724</Paragraphs>
  <Slides>45</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Georgia</vt:lpstr>
      <vt:lpstr>Rubik</vt:lpstr>
      <vt:lpstr>Symbol</vt:lpstr>
      <vt:lpstr>System Font Regular</vt:lpstr>
      <vt:lpstr>Master Theme</vt:lpstr>
      <vt:lpstr>John May </vt:lpstr>
      <vt:lpstr>Get to Know  Medicare</vt:lpstr>
      <vt:lpstr>PowerPoint Presentation</vt:lpstr>
      <vt:lpstr>What is Medicare?</vt:lpstr>
      <vt:lpstr>What is Medicare?</vt:lpstr>
      <vt:lpstr>What is Medicaid?</vt:lpstr>
      <vt:lpstr>Who can get Medicare?</vt:lpstr>
      <vt:lpstr>Who can get Medicare? </vt:lpstr>
      <vt:lpstr>Can you have both Medicare and Medicaid? Yes!</vt:lpstr>
      <vt:lpstr>Dual Elegibility</vt:lpstr>
      <vt:lpstr>Costs of Medicare Parts A &amp; B </vt:lpstr>
      <vt:lpstr>PowerPoint Presentation</vt:lpstr>
      <vt:lpstr>Do I need Medicare if I  plan to work past 65?</vt:lpstr>
      <vt:lpstr>Your Medicare enrollment options when working past 65 may be different</vt:lpstr>
      <vt:lpstr>Getting Medicare while still working</vt:lpstr>
      <vt:lpstr>What does  Medicare cover?</vt:lpstr>
      <vt:lpstr>PowerPoint Presentation</vt:lpstr>
      <vt:lpstr>PowerPoint Presentation</vt:lpstr>
      <vt:lpstr>PowerPoint Presentation</vt:lpstr>
      <vt:lpstr>PowerPoint Presentation</vt:lpstr>
      <vt:lpstr>PowerPoint Presentation</vt:lpstr>
      <vt:lpstr>Where can I get  more coverage?</vt:lpstr>
      <vt:lpstr>Options for more coverage</vt:lpstr>
      <vt:lpstr>PowerPoint Presentation</vt:lpstr>
      <vt:lpstr>PowerPoint Presentation</vt:lpstr>
      <vt:lpstr>PowerPoint Presentation</vt:lpstr>
      <vt:lpstr>PowerPoint Presentation</vt:lpstr>
      <vt:lpstr>How much does Medicare cost?</vt:lpstr>
      <vt:lpstr>Part C, Part D and Medigap costs</vt:lpstr>
      <vt:lpstr>How do I choose?</vt:lpstr>
      <vt:lpstr>Medicare coverage choices</vt:lpstr>
      <vt:lpstr>Medigap or Medicare Advantage?</vt:lpstr>
      <vt:lpstr>When can I enroll?</vt:lpstr>
      <vt:lpstr>Initial Enrollment Period</vt:lpstr>
      <vt:lpstr>Late enrollment premium penalties</vt:lpstr>
      <vt:lpstr>When can I change  my coverage?</vt:lpstr>
      <vt:lpstr>Medicare Annual Enrollment Period</vt:lpstr>
      <vt:lpstr>Medicare Advantage Open  Enrollment Period</vt:lpstr>
      <vt:lpstr>Special Enrollment Period:  Qualifying life events </vt:lpstr>
      <vt:lpstr>How can I save money?</vt:lpstr>
      <vt:lpstr>Use benefits wisely</vt:lpstr>
      <vt:lpstr>Where can I go for help?</vt:lpstr>
      <vt:lpstr>More resources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Walters</dc:creator>
  <cp:lastModifiedBy>Dave</cp:lastModifiedBy>
  <cp:revision>615</cp:revision>
  <dcterms:created xsi:type="dcterms:W3CDTF">2020-04-04T18:38:29Z</dcterms:created>
  <dcterms:modified xsi:type="dcterms:W3CDTF">2023-03-28T19:06:50Z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0x01010010BBE001F8020F4B8E2BFCCE8C9A6204</vt:lpwstr>
  </property>
</Properties>
</file>